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slideLayouts/slideLayout90.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slideLayouts/slideLayout103.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1.xml" ContentType="application/vnd.openxmlformats-officedocument.presentationml.slideLayout+xml"/>
  <Override PartName="/ppt/slideLayouts/slideLayout11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gif" ContentType="image/gif"/>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Lst>
  <p:notesMasterIdLst>
    <p:notesMasterId r:id="rId19"/>
  </p:notesMasterIdLst>
  <p:sldIdLst>
    <p:sldId id="258" r:id="rId11"/>
    <p:sldId id="259" r:id="rId12"/>
    <p:sldId id="260" r:id="rId13"/>
    <p:sldId id="261" r:id="rId14"/>
    <p:sldId id="262" r:id="rId15"/>
    <p:sldId id="263" r:id="rId16"/>
    <p:sldId id="264" r:id="rId17"/>
    <p:sldId id="257" r:id="rId18"/>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66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D9EA288-B717-4284-99A5-D96703C00A95}"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9/16/2009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526C42F-77AA-48B5-A956-DFB53A691C3C}"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5C5A3F2-88D3-4938-B67A-EFE5F6679619}" type="slidenum">
              <a:rPr lang="en-AU" smtClean="0"/>
              <a:pPr/>
              <a:t>‹#›</a:t>
            </a:fld>
            <a:endParaRPr lang="en-A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3A707E0-47E4-42C5-89A4-4B06BAE0DAFC}" type="slidenum">
              <a:rPr lang="en-AU"/>
              <a:pPr/>
              <a:t>‹#›</a:t>
            </a:fld>
            <a:endParaRPr lang="en-A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67CCD6C-5D8E-4E03-8427-BC4F29E54226}" type="slidenum">
              <a:rPr lang="en-AU"/>
              <a:pPr/>
              <a:t>‹#›</a:t>
            </a:fld>
            <a:endParaRPr lang="en-A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911B5E9-45C7-41F2-977C-29CCD952935F}" type="slidenum">
              <a:rPr lang="en-AU"/>
              <a:pPr/>
              <a:t>‹#›</a:t>
            </a:fld>
            <a:endParaRPr lang="en-A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826265E-3582-418D-B8D4-7202178211AB}" type="slidenum">
              <a:rPr lang="en-AU"/>
              <a:pPr/>
              <a:t>‹#›</a:t>
            </a:fld>
            <a:endParaRPr lang="en-A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E277C56-5D77-43D9-9874-9E4CCD37F342}" type="slidenum">
              <a:rPr lang="en-AU"/>
              <a:pPr/>
              <a:t>‹#›</a:t>
            </a:fld>
            <a:endParaRPr lang="en-A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0739FC63-1529-47E0-BCC4-86FF098B2446}" type="slidenum">
              <a:rPr lang="en-AU"/>
              <a:pPr/>
              <a:t>‹#›</a:t>
            </a:fld>
            <a:endParaRPr lang="en-A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D190478A-7004-42F3-9AAE-082F2CE5BF69}" type="slidenum">
              <a:rPr lang="en-AU"/>
              <a:pPr/>
              <a:t>‹#›</a:t>
            </a:fld>
            <a:endParaRPr lang="en-A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403E3CB-4FA9-44FD-B785-C1C2DC05C578}" type="slidenum">
              <a:rPr lang="en-AU"/>
              <a:pPr/>
              <a:t>‹#›</a:t>
            </a:fld>
            <a:endParaRPr lang="en-A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28DD6F9-1F59-429C-A826-A29BFA2ED213}" type="slidenum">
              <a:rPr lang="en-AU"/>
              <a:pPr/>
              <a:t>‹#›</a:t>
            </a:fld>
            <a:endParaRPr lang="en-A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FF78C38-92D5-4782-863C-36CD9F88F639}"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3A1345A-962B-4ED0-BC30-9453E48F5F84}"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E776F73-A78B-440E-84CF-9978AEDAAE6A}" type="slidenum">
              <a:rPr lang="en-AU" smtClean="0"/>
              <a:pPr/>
              <a:t>‹#›</a:t>
            </a:fld>
            <a:endParaRPr lang="en-A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5DF265-A101-4519-8A79-5EAE4165534F}" type="slidenum">
              <a:rPr lang="en-AU"/>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04BA39EF-9A06-4E04-9F3F-04087822A383}" type="datetimeFigureOut">
              <a:rPr lang="en-US" smtClean="0"/>
              <a:pPr/>
              <a:t>9/16/2009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095E4855-A30B-404B-A3C3-02305BC3801B}"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28EFCB6-2642-4D1A-8F2E-A38DE967491D}" type="slidenum">
              <a:rPr lang="en-AU" smtClean="0"/>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3570C844-DA68-44A5-AFD4-35341BA1B7D4}"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C3B750F-B568-456A-AA5C-1606DD4BCD50}"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8E7B53D1-65DF-4033-A69E-85B90C7AD573}" type="datetime1">
              <a:rPr lang="en-AU" smtClean="0"/>
              <a:pPr/>
              <a:t>16/09/2009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3E703E3-6446-4EBB-87D4-FCE13DF8C0EE}" type="slidenum">
              <a:rPr lang="en-AU" smtClean="0"/>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88B8FFCA-1377-4B55-8720-F2590077CDE6}" type="datetime1">
              <a:rPr lang="en-AU" smtClean="0"/>
              <a:pPr/>
              <a:t>16/09/2009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EB176A71-08D4-4A7B-8E00-8435AED8C401}" type="slidenum">
              <a:rPr lang="en-AU" smtClean="0"/>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30CD5054-0840-4FC8-B563-8DD207655FAD}" type="datetime1">
              <a:rPr lang="en-AU" smtClean="0"/>
              <a:pPr/>
              <a:t>16/09/2009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0F346116-A7FC-44B1-8413-5FBCC7871842}" type="slidenum">
              <a:rPr lang="en-AU" smtClean="0"/>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E6DAAF1-F189-48E7-9114-71FB5FAB9EC1}" type="datetime1">
              <a:rPr lang="en-AU" smtClean="0"/>
              <a:pPr/>
              <a:t>16/09/2009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2CAB38A-9F1B-4AAC-B257-ED71603400A8}" type="slidenum">
              <a:rPr lang="en-AU" smtClean="0"/>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697106E-6879-4E97-B3D2-078543A5E24E}" type="datetime1">
              <a:rPr lang="en-AU" smtClean="0"/>
              <a:pPr/>
              <a:t>16/09/2009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B270165-AE16-40F9-8FCB-A82A4A624FBF}"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95E4855-A30B-404B-A3C3-02305BC3801B}"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28EFCB6-2642-4D1A-8F2E-A38DE967491D}"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35FED9B9-2900-4647-8A30-C67701301268}" type="datetime1">
              <a:rPr lang="en-AU" smtClean="0"/>
              <a:pPr/>
              <a:t>16/09/2009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5E42E22-4FCD-4DDE-9D3E-818468CA1F3B}"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5526C42F-77AA-48B5-A956-DFB53A691C3C}"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5C5A3F2-88D3-4938-B67A-EFE5F6679619}" type="slidenum">
              <a:rPr lang="en-AU" smtClean="0"/>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23A1345A-962B-4ED0-BC30-9453E48F5F84}" type="datetime1">
              <a:rPr lang="en-AU" smtClean="0"/>
              <a:pPr/>
              <a:t>16/09/2009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E776F73-A78B-440E-84CF-9978AEDAAE6A}" type="slidenum">
              <a:rPr lang="en-AU" smtClean="0"/>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848B2C1-2AFC-47D5-B182-7A1E999B3F40}" type="slidenum">
              <a:rPr lang="en-AU"/>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150B1C4-261F-4A5F-86A2-B3FD9B400840}" type="slidenum">
              <a:rPr lang="en-AU"/>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806C550-510B-4B1C-A831-FF3BB56E833E}" type="slidenum">
              <a:rPr lang="en-AU"/>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613FBAB-ECCA-4DB0-9ECC-028F6E1638D8}" type="slidenum">
              <a:rPr lang="en-AU"/>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9582742-14CE-41BE-9B5E-51B6239D731A}" type="slidenum">
              <a:rPr lang="en-AU"/>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757EC82-E2EE-462F-AA61-FF4B7FE875FC}" type="slidenum">
              <a:rPr lang="en-AU"/>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BC74548-F8FF-4596-AEDC-A331DAA24150}" type="slidenum">
              <a:rPr lang="en-AU"/>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70C844-DA68-44A5-AFD4-35341BA1B7D4}" type="datetime1">
              <a:rPr lang="en-AU" smtClean="0"/>
              <a:pPr/>
              <a:t>16/09/2009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C3B750F-B568-456A-AA5C-1606DD4BCD50}"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F67316B-8A9C-4A87-AD1B-5C283CDE71E1}" type="slidenum">
              <a:rPr lang="en-AU"/>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13F63D0-29C9-45C9-9CA6-EE37738208DD}" type="slidenum">
              <a:rPr lang="en-AU"/>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FAC9646-B8FA-4714-B3EF-5C414216DB3D}" type="slidenum">
              <a:rPr lang="en-AU"/>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1F05AE6-ACE3-49ED-A368-8386D7684217}" type="slidenum">
              <a:rPr lang="en-AU"/>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96A172C-1F8A-4186-A073-E30C229D9207}" type="slidenum">
              <a:rPr lang="en-AU"/>
              <a:pPr/>
              <a:t>‹#›</a:t>
            </a:fld>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EA25E99-4389-4D06-B793-562F020FE48A}" type="slidenum">
              <a:rPr lang="en-AU"/>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896485A-207D-497D-8701-7894579D9765}" type="slidenum">
              <a:rPr lang="en-AU"/>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6B50022-3735-4738-81F1-3B9A46BCDA10}" type="slidenum">
              <a:rPr lang="en-AU"/>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E84A0FFF-4A56-401B-B811-FEAF28C45572}" type="slidenum">
              <a:rPr lang="en-AU"/>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080CFFF9-5D3F-46E1-818B-57F4E39881D4}"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E7B53D1-65DF-4033-A69E-85B90C7AD573}" type="datetime1">
              <a:rPr lang="en-AU" smtClean="0"/>
              <a:pPr/>
              <a:t>16/09/2009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3E703E3-6446-4EBB-87D4-FCE13DF8C0EE}"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075DE5B-8C53-472A-A45F-BB9DC370742C}" type="slidenum">
              <a:rPr lang="en-AU"/>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ED442C1-4AAD-446C-B61A-50134CDF2C54}" type="slidenum">
              <a:rPr lang="en-AU"/>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CAB13CC-2A24-4FC9-B441-0E838BD2EC75}" type="slidenum">
              <a:rPr lang="en-AU"/>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48F61F7-421D-468D-9A5A-BF4D09EB1B95}" type="slidenum">
              <a:rPr lang="en-AU"/>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70A9AAB-BFE4-492A-B265-4B312EB82A1D}" type="slidenum">
              <a:rPr lang="en-AU"/>
              <a:pPr/>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753EBE2-1241-4CD6-AFB8-499CC91A1B96}" type="slidenum">
              <a:rPr lang="en-AU"/>
              <a:pPr/>
              <a:t>‹#›</a:t>
            </a:fld>
            <a:endParaRPr lang="en-A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1900ECA-8E1B-4655-A5EE-9B3B59A6658F}" type="slidenum">
              <a:rPr lang="en-AU"/>
              <a:pPr/>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687D9E8-D536-4AF6-B1A5-E4DB4A5111C8}" type="slidenum">
              <a:rPr lang="en-AU"/>
              <a:pPr/>
              <a:t>‹#›</a:t>
            </a:fld>
            <a:endParaRPr lang="en-A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F4DCB43-1C99-4A8C-874F-2988D3037E1F}" type="slidenum">
              <a:rPr lang="en-AU"/>
              <a:pPr/>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FC879E2-F145-4CE5-944F-B222D68DB445}"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8B8FFCA-1377-4B55-8720-F2590077CDE6}" type="datetime1">
              <a:rPr lang="en-AU" smtClean="0"/>
              <a:pPr/>
              <a:t>16/09/2009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B176A71-08D4-4A7B-8E00-8435AED8C401}"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1FBA0D6-5032-413C-8D10-F19C907364F4}" type="slidenum">
              <a:rPr lang="en-AU"/>
              <a:pPr/>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1F40FD6D-E533-4574-A2A6-72B5E34164F6}" type="slidenum">
              <a:rPr lang="en-AU"/>
              <a:pPr/>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23EDE0E-D7A9-4FFA-91E5-6D17C406F92A}" type="slidenum">
              <a:rPr lang="en-AU"/>
              <a:pPr/>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0822FAD-7A92-43ED-90F4-16F479FF7263}" type="slidenum">
              <a:rPr lang="en-AU"/>
              <a:pPr/>
              <a:t>‹#›</a:t>
            </a:fld>
            <a:endParaRPr lang="en-A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92B3AC6-EEBA-4B40-8E3E-564075867AC6}" type="slidenum">
              <a:rPr lang="en-AU"/>
              <a:pPr/>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25365FB-2498-479E-B0FA-5902AD836B5E}" type="slidenum">
              <a:rPr lang="en-AU"/>
              <a:pPr/>
              <a:t>‹#›</a:t>
            </a:fld>
            <a:endParaRPr lang="en-A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AB41B1-0BEB-4D82-9F0F-94B9788315B4}" type="slidenum">
              <a:rPr lang="en-AU"/>
              <a:pPr/>
              <a:t>‹#›</a:t>
            </a:fld>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C9577AA-E268-4ED2-B35A-843615FEC047}" type="slidenum">
              <a:rPr lang="en-AU"/>
              <a:pPr/>
              <a:t>‹#›</a:t>
            </a:fld>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9A3798D-6674-4C2C-98D3-2F98F981A515}" type="slidenum">
              <a:rPr lang="en-AU"/>
              <a:pPr/>
              <a:t>‹#›</a:t>
            </a:fld>
            <a:endParaRPr lang="en-A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97D464B-A62B-4E9F-9EA3-89EF5771FB3D}"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0CD5054-0840-4FC8-B563-8DD207655FAD}" type="datetime1">
              <a:rPr lang="en-AU" smtClean="0"/>
              <a:pPr/>
              <a:t>16/09/2009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F346116-A7FC-44B1-8413-5FBCC7871842}"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9F82A865-4CE5-474C-A5E7-C7E7893DF773}" type="slidenum">
              <a:rPr lang="en-AU"/>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8200C63A-8237-41AE-B1B5-C3E5DF18BE01}" type="slidenum">
              <a:rPr lang="en-AU"/>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0C18CAAA-E529-48B1-A0CA-29B768426BC7}" type="slidenum">
              <a:rPr lang="en-AU"/>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8EAD1E4-21DB-433C-88EA-30C59B1F4FC4}" type="slidenum">
              <a:rPr lang="en-AU"/>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77F7730-B851-4218-B309-66237C1D9EFB}" type="slidenum">
              <a:rPr lang="en-AU"/>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258C46B-7720-40EE-A286-A3BE68CA05B4}" type="slidenum">
              <a:rPr lang="en-AU"/>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3BDE167-6B69-4FA7-A6DB-F855811BE3E4}" type="slidenum">
              <a:rPr lang="en-AU"/>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45B56F9-8B7D-496B-99F7-D8DCB76D9A4B}" type="slidenum">
              <a:rPr lang="en-AU"/>
              <a:pPr/>
              <a:t>‹#›</a:t>
            </a:fld>
            <a:endParaRPr lang="en-A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6D1DF0F-F669-4E2C-AD48-454A001A701F}" type="slidenum">
              <a:rPr lang="en-AU"/>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4E7B741-4C43-4BF1-9CBA-CE4BA0C4D7D3}"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6DAAF1-F189-48E7-9114-71FB5FAB9EC1}" type="datetime1">
              <a:rPr lang="en-AU" smtClean="0"/>
              <a:pPr/>
              <a:t>16/09/2009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2CAB38A-9F1B-4AAC-B257-ED71603400A8}"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1F1B8DA-1B3C-4AD3-ADCA-015393A31849}" type="slidenum">
              <a:rPr lang="en-AU"/>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EF75B1D-B913-4CF5-89FB-5ADDCB47012F}" type="slidenum">
              <a:rPr lang="en-AU"/>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99AE201B-7A5C-4F17-A3A4-2C5C6252B211}" type="slidenum">
              <a:rPr lang="en-AU"/>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519B2704-8C85-4E9E-9904-85C461961BA8}" type="slidenum">
              <a:rPr lang="en-AU"/>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E79CC6B-27C6-47AE-AB0A-7942C57C9CCD}" type="slidenum">
              <a:rPr lang="en-AU"/>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7AFE880-64A7-4BB5-B37F-44AF49C34B50}" type="slidenum">
              <a:rPr lang="en-AU"/>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E698EA7-BB6E-4900-B51B-FCF8ABD82D45}" type="slidenum">
              <a:rPr lang="en-AU"/>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457624A-28A9-4CC0-AA65-6810481FFD6B}" type="slidenum">
              <a:rPr lang="en-AU"/>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B6A56A6-DB32-4CF6-8EA7-6F7D7CA98728}" type="slidenum">
              <a:rPr lang="en-AU"/>
              <a:pPr/>
              <a:t>‹#›</a:t>
            </a:fld>
            <a:endParaRPr lang="en-A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2C76278-5C4F-41B0-BDD4-F50D61D57ED6}"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97106E-6879-4E97-B3D2-078543A5E24E}" type="datetime1">
              <a:rPr lang="en-AU" smtClean="0"/>
              <a:pPr/>
              <a:t>16/09/2009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B270165-AE16-40F9-8FCB-A82A4A624FBF}"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772A6B8-2C5E-4678-A371-350F9C7AEE1D}" type="slidenum">
              <a:rPr lang="en-AU"/>
              <a:pPr/>
              <a:t>‹#›</a:t>
            </a:fld>
            <a:endParaRPr lang="en-A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C1870D0-335E-4817-A6E0-0DD6ABB5ECCD}" type="slidenum">
              <a:rPr lang="en-AU"/>
              <a:pPr/>
              <a:t>‹#›</a:t>
            </a:fld>
            <a:endParaRPr lang="en-A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8FDF5558-69F3-4F69-A2B4-98AAFA7BA6D6}" type="slidenum">
              <a:rPr lang="en-AU"/>
              <a:pPr/>
              <a:t>‹#›</a:t>
            </a:fld>
            <a:endParaRPr lang="en-A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C156C13-7B7C-4C7E-A6A5-01D540CDD2B9}" type="slidenum">
              <a:rPr lang="en-AU"/>
              <a:pPr/>
              <a:t>‹#›</a:t>
            </a:fld>
            <a:endParaRPr lang="en-A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AAE5A9C-AA70-47A9-BCB6-FB3E706C9EA4}" type="slidenum">
              <a:rPr lang="en-AU"/>
              <a:pPr/>
              <a:t>‹#›</a:t>
            </a:fld>
            <a:endParaRPr lang="en-A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41A2FAB-199A-42E2-9BA8-0CC84B5F9E1D}" type="slidenum">
              <a:rPr lang="en-AU"/>
              <a:pPr/>
              <a:t>‹#›</a:t>
            </a:fld>
            <a:endParaRPr lang="en-AU"/>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0B495D8-28C6-4AB4-924F-5D3F6402ECC0}" type="slidenum">
              <a:rPr lang="en-AU"/>
              <a:pPr/>
              <a:t>‹#›</a:t>
            </a:fld>
            <a:endParaRPr lang="en-A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9E9D503-1134-4496-9D36-5CF4AA350E58}" type="slidenum">
              <a:rPr lang="en-AU"/>
              <a:pPr/>
              <a:t>‹#›</a:t>
            </a:fld>
            <a:endParaRPr lang="en-A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6626A59-0489-4826-8D1D-EABD1FB37FBF}" type="slidenum">
              <a:rPr lang="en-AU"/>
              <a:pPr/>
              <a:t>‹#›</a:t>
            </a:fld>
            <a:endParaRPr lang="en-A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1881F-2062-45EC-8593-E9F1D7344AB2}"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FED9B9-2900-4647-8A30-C67701301268}" type="datetime1">
              <a:rPr lang="en-AU" smtClean="0"/>
              <a:pPr/>
              <a:t>16/09/2009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5E42E22-4FCD-4DDE-9D3E-818468CA1F3B}" type="slidenum">
              <a:rPr lang="en-AU" smtClean="0"/>
              <a:pPr/>
              <a:t>‹#›</a:t>
            </a:fld>
            <a:endParaRPr lang="en-A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3B3AD05-5AB8-49A5-B9F4-E6506B23414D}" type="slidenum">
              <a:rPr lang="en-AU"/>
              <a:pPr/>
              <a:t>‹#›</a:t>
            </a:fld>
            <a:endParaRPr lang="en-A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4E74DBD-7175-4FB2-8B56-29AB2ABF43E0}" type="slidenum">
              <a:rPr lang="en-AU"/>
              <a:pPr/>
              <a:t>‹#›</a:t>
            </a:fld>
            <a:endParaRPr lang="en-A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D10577D-0AC4-4FEA-9DBB-9780BD294741}" type="slidenum">
              <a:rPr lang="en-AU"/>
              <a:pPr/>
              <a:t>‹#›</a:t>
            </a:fld>
            <a:endParaRPr lang="en-A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001E98B4-2724-4121-9FEC-0643DDF7F65A}" type="slidenum">
              <a:rPr lang="en-AU"/>
              <a:pPr/>
              <a:t>‹#›</a:t>
            </a:fld>
            <a:endParaRPr lang="en-A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1D1557B-1518-4875-8A3E-549FD145145A}" type="slidenum">
              <a:rPr lang="en-AU"/>
              <a:pPr/>
              <a:t>‹#›</a:t>
            </a:fld>
            <a:endParaRPr lang="en-A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E9E50566-043F-4936-AC31-0172D3861EC3}" type="slidenum">
              <a:rPr lang="en-AU"/>
              <a:pPr/>
              <a:t>‹#›</a:t>
            </a:fld>
            <a:endParaRPr lang="en-A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B23130D-B423-40E2-9DB7-8278AF4C00D2}" type="slidenum">
              <a:rPr lang="en-AU"/>
              <a:pPr/>
              <a:t>‹#›</a:t>
            </a:fld>
            <a:endParaRPr lang="en-A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6BD8153-04F2-4F85-A745-60E7E51F7174}" type="slidenum">
              <a:rPr lang="en-AU"/>
              <a:pPr/>
              <a:t>‹#›</a:t>
            </a:fld>
            <a:endParaRPr lang="en-A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F4FEAEA-1727-435E-86F7-049834B5ACA0}" type="slidenum">
              <a:rPr lang="en-AU"/>
              <a:pPr/>
              <a:t>‹#›</a:t>
            </a:fld>
            <a:endParaRPr lang="en-A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0203B1B-F3D4-44B3-9374-CE2C9017F920}"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9.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5.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6.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7.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8.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8FC9DB-A73F-486B-853F-576866A1BBA7}" type="datetime1">
              <a:rPr lang="en-AU" smtClean="0"/>
              <a:pPr/>
              <a:t>16/09/2009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1B916E-AE96-4B9C-88A0-D33A9BA52BB2}"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096D7D9-A320-42F7-A9C8-EDD24293313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68FC9DB-A73F-486B-853F-576866A1BBA7}" type="datetime1">
              <a:rPr lang="en-AU" smtClean="0"/>
              <a:pPr/>
              <a:t>16/09/2009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91B916E-AE96-4B9C-88A0-D33A9BA52BB2}"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9057AF5-E18A-48D4-9899-68DC218D984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9FDD57D-306A-46F4-8020-17A05D583388}"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4583D50-DADA-4729-A580-D8A8EAE7558E}"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BD26DC1-087D-44FB-BA85-8E9014F3412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7C560B5-803B-4CA7-B877-10DDC3B31FD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945D2EC-2C6A-4F4B-8F34-5CCFF0A09030}"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EB42136-0686-4FCA-9AC6-16244F4E0955}"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hyperlink" Target="http://www.who.int/" TargetMode="External"/><Relationship Id="rId13" Type="http://schemas.openxmlformats.org/officeDocument/2006/relationships/hyperlink" Target="http://www.cdc.gov/nccdphp/dnpa/physical/health_professionals/index.htm" TargetMode="External"/><Relationship Id="rId18" Type="http://schemas.openxmlformats.org/officeDocument/2006/relationships/hyperlink" Target="http://www.ijbnpa.org/home" TargetMode="External"/><Relationship Id="rId26" Type="http://schemas.openxmlformats.org/officeDocument/2006/relationships/hyperlink" Target="http://www.anaerobic.net/resources2.html" TargetMode="External"/><Relationship Id="rId3" Type="http://schemas.openxmlformats.org/officeDocument/2006/relationships/hyperlink" Target="http://www.find30.com.au/" TargetMode="External"/><Relationship Id="rId21" Type="http://schemas.openxmlformats.org/officeDocument/2006/relationships/hyperlink" Target="http://www.nphp.gov.au/" TargetMode="External"/><Relationship Id="rId7" Type="http://schemas.openxmlformats.org/officeDocument/2006/relationships/hyperlink" Target="http://www.travelsmart.gov.au/" TargetMode="External"/><Relationship Id="rId12" Type="http://schemas.openxmlformats.org/officeDocument/2006/relationships/hyperlink" Target="http://www.goforyourlife.vic.gov.au/" TargetMode="External"/><Relationship Id="rId17" Type="http://schemas.openxmlformats.org/officeDocument/2006/relationships/hyperlink" Target="http://www.americaonthemove.org/" TargetMode="External"/><Relationship Id="rId25" Type="http://schemas.openxmlformats.org/officeDocument/2006/relationships/hyperlink" Target="http://www.sportsci.org/" TargetMode="External"/><Relationship Id="rId33" Type="http://schemas.openxmlformats.org/officeDocument/2006/relationships/hyperlink" Target="http://www.innovations-report.com/" TargetMode="External"/><Relationship Id="rId2" Type="http://schemas.openxmlformats.org/officeDocument/2006/relationships/hyperlink" Target="http://www.ausport.gov.au/" TargetMode="External"/><Relationship Id="rId16" Type="http://schemas.openxmlformats.org/officeDocument/2006/relationships/hyperlink" Target="http://www.cdc.gov/HealthyYouth/" TargetMode="External"/><Relationship Id="rId20" Type="http://schemas.openxmlformats.org/officeDocument/2006/relationships/hyperlink" Target="http://www.healthyactive.gov.au/" TargetMode="External"/><Relationship Id="rId29" Type="http://schemas.openxmlformats.org/officeDocument/2006/relationships/hyperlink" Target="http://www.ucsf.edu/cooke/research/interests/fatigue.htm" TargetMode="External"/><Relationship Id="rId1" Type="http://schemas.openxmlformats.org/officeDocument/2006/relationships/slideLayout" Target="../slideLayouts/slideLayout18.xml"/><Relationship Id="rId6" Type="http://schemas.openxmlformats.org/officeDocument/2006/relationships/hyperlink" Target="http://www.10000steps.org.au/rockhampton/" TargetMode="External"/><Relationship Id="rId11" Type="http://schemas.openxmlformats.org/officeDocument/2006/relationships/hyperlink" Target="http://www.beactive.com.au/" TargetMode="External"/><Relationship Id="rId24" Type="http://schemas.openxmlformats.org/officeDocument/2006/relationships/hyperlink" Target="http://www.ptcentral.com/muscles" TargetMode="External"/><Relationship Id="rId32" Type="http://schemas.openxmlformats.org/officeDocument/2006/relationships/hyperlink" Target="http://www.physiol.biomedchem.uwa.edu.au/" TargetMode="External"/><Relationship Id="rId5" Type="http://schemas.openxmlformats.org/officeDocument/2006/relationships/hyperlink" Target="http://www.newhealth.govt.nz/" TargetMode="External"/><Relationship Id="rId15" Type="http://schemas.openxmlformats.org/officeDocument/2006/relationships/hyperlink" Target="http://www.nphp.gov.au/workprog/sigpah/" TargetMode="External"/><Relationship Id="rId23" Type="http://schemas.openxmlformats.org/officeDocument/2006/relationships/hyperlink" Target="http://www.nismat.org/physcor/index.html" TargetMode="External"/><Relationship Id="rId28" Type="http://schemas.openxmlformats.org/officeDocument/2006/relationships/hyperlink" Target="http://www.ncbi.nih.gov/entrez/query" TargetMode="External"/><Relationship Id="rId10" Type="http://schemas.openxmlformats.org/officeDocument/2006/relationships/hyperlink" Target="http://www.vichealth.vic.gov.au/" TargetMode="External"/><Relationship Id="rId19" Type="http://schemas.openxmlformats.org/officeDocument/2006/relationships/hyperlink" Target="http://www.health.gov.au/internet/wcms/publishing.nsf/content/home" TargetMode="External"/><Relationship Id="rId31" Type="http://schemas.openxmlformats.org/officeDocument/2006/relationships/hyperlink" Target="http://www.scienceagogo.com/news" TargetMode="External"/><Relationship Id="rId4" Type="http://schemas.openxmlformats.org/officeDocument/2006/relationships/hyperlink" Target="http://www.walkingbus.com/" TargetMode="External"/><Relationship Id="rId9" Type="http://schemas.openxmlformats.org/officeDocument/2006/relationships/hyperlink" Target="http://www.heartfoundation.com.au/" TargetMode="External"/><Relationship Id="rId14" Type="http://schemas.openxmlformats.org/officeDocument/2006/relationships/hyperlink" Target="http://www.phac-aspc.gc.ca/hp-ps/index.html" TargetMode="External"/><Relationship Id="rId22" Type="http://schemas.openxmlformats.org/officeDocument/2006/relationships/hyperlink" Target="http://www.sport.vic.gov.au/" TargetMode="External"/><Relationship Id="rId27" Type="http://schemas.openxmlformats.org/officeDocument/2006/relationships/hyperlink" Target="http://www.biophysj.org/" TargetMode="External"/><Relationship Id="rId30" Type="http://schemas.openxmlformats.org/officeDocument/2006/relationships/hyperlink" Target="http://physiologyonline.physiology.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p:txBody>
          <a:bodyPr/>
          <a:lstStyle/>
          <a:p>
            <a:pPr eaLnBrk="1" hangingPunct="1"/>
            <a:r>
              <a:rPr lang="en-AU" smtClean="0">
                <a:solidFill>
                  <a:schemeClr val="accent2"/>
                </a:solidFill>
              </a:rPr>
              <a:t>Dehydration</a:t>
            </a:r>
          </a:p>
        </p:txBody>
      </p:sp>
      <p:sp>
        <p:nvSpPr>
          <p:cNvPr id="37891" name="Rectangle 3"/>
          <p:cNvSpPr>
            <a:spLocks noGrp="1" noChangeArrowheads="1"/>
          </p:cNvSpPr>
          <p:nvPr>
            <p:ph type="subTitle" idx="1"/>
          </p:nvPr>
        </p:nvSpPr>
        <p:spPr/>
        <p:txBody>
          <a:bodyPr/>
          <a:lstStyle/>
          <a:p>
            <a:pPr eaLnBrk="1" hangingPunct="1"/>
            <a:r>
              <a:rPr lang="en-AU" smtClean="0"/>
              <a:t>Muscular Fatigue Mechanisms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AU" smtClean="0"/>
              <a:t>Dehydration</a:t>
            </a:r>
          </a:p>
        </p:txBody>
      </p:sp>
      <p:sp>
        <p:nvSpPr>
          <p:cNvPr id="38915" name="Rectangle 3"/>
          <p:cNvSpPr>
            <a:spLocks noGrp="1" noChangeArrowheads="1"/>
          </p:cNvSpPr>
          <p:nvPr>
            <p:ph sz="half" idx="1"/>
          </p:nvPr>
        </p:nvSpPr>
        <p:spPr>
          <a:xfrm>
            <a:off x="762000" y="1524000"/>
            <a:ext cx="3810000" cy="4114800"/>
          </a:xfrm>
        </p:spPr>
        <p:txBody>
          <a:bodyPr/>
          <a:lstStyle/>
          <a:p>
            <a:pPr marL="0" indent="0" eaLnBrk="1" hangingPunct="1">
              <a:lnSpc>
                <a:spcPct val="90000"/>
              </a:lnSpc>
              <a:buFontTx/>
              <a:buNone/>
            </a:pPr>
            <a:r>
              <a:rPr lang="en-AU" sz="1600" b="1" smtClean="0">
                <a:cs typeface="Arial" pitchFamily="34" charset="0"/>
              </a:rPr>
              <a:t>Sweating causes</a:t>
            </a:r>
            <a:r>
              <a:rPr lang="en-AU" sz="1600" smtClean="0">
                <a:cs typeface="Arial" pitchFamily="34" charset="0"/>
              </a:rPr>
              <a:t>;</a:t>
            </a:r>
          </a:p>
          <a:p>
            <a:pPr marL="0" indent="0" eaLnBrk="1" hangingPunct="1">
              <a:lnSpc>
                <a:spcPct val="90000"/>
              </a:lnSpc>
            </a:pPr>
            <a:r>
              <a:rPr lang="en-AU" sz="1600" smtClean="0">
                <a:cs typeface="Arial" pitchFamily="34" charset="0"/>
              </a:rPr>
              <a:t>A loss of salt, electrolytes and water. </a:t>
            </a:r>
          </a:p>
          <a:p>
            <a:pPr marL="0" indent="0" eaLnBrk="1" hangingPunct="1">
              <a:lnSpc>
                <a:spcPct val="90000"/>
              </a:lnSpc>
              <a:buFontTx/>
              <a:buNone/>
            </a:pPr>
            <a:r>
              <a:rPr lang="en-AU" sz="1600" smtClean="0">
                <a:cs typeface="Arial" pitchFamily="34" charset="0"/>
              </a:rPr>
              <a:t>This can cause;</a:t>
            </a:r>
          </a:p>
          <a:p>
            <a:pPr marL="0" indent="0" eaLnBrk="1" hangingPunct="1">
              <a:lnSpc>
                <a:spcPct val="90000"/>
              </a:lnSpc>
            </a:pPr>
            <a:r>
              <a:rPr lang="en-AU" sz="1600" smtClean="0">
                <a:cs typeface="Arial" pitchFamily="34" charset="0"/>
              </a:rPr>
              <a:t>Impaired coordination, decision making and endurance levels. </a:t>
            </a:r>
          </a:p>
          <a:p>
            <a:pPr marL="0" indent="0" eaLnBrk="1" hangingPunct="1">
              <a:lnSpc>
                <a:spcPct val="90000"/>
              </a:lnSpc>
            </a:pPr>
            <a:r>
              <a:rPr lang="en-AU" sz="1600" smtClean="0">
                <a:cs typeface="Arial" pitchFamily="34" charset="0"/>
              </a:rPr>
              <a:t>An impact on the cardiovascular system</a:t>
            </a:r>
          </a:p>
          <a:p>
            <a:pPr marL="0" indent="0" eaLnBrk="1" hangingPunct="1">
              <a:lnSpc>
                <a:spcPct val="90000"/>
              </a:lnSpc>
            </a:pPr>
            <a:r>
              <a:rPr lang="en-AU" sz="1600" smtClean="0">
                <a:cs typeface="Arial" pitchFamily="34" charset="0"/>
              </a:rPr>
              <a:t>A rise in body temperature</a:t>
            </a:r>
          </a:p>
          <a:p>
            <a:pPr marL="0" indent="0" eaLnBrk="1" hangingPunct="1">
              <a:lnSpc>
                <a:spcPct val="90000"/>
              </a:lnSpc>
              <a:buFontTx/>
              <a:buNone/>
            </a:pPr>
            <a:r>
              <a:rPr lang="en-AU" sz="1600" b="1" smtClean="0">
                <a:cs typeface="Arial" pitchFamily="34" charset="0"/>
              </a:rPr>
              <a:t>Levels of dehydration are affected by</a:t>
            </a:r>
            <a:r>
              <a:rPr lang="en-AU" sz="1600" smtClean="0">
                <a:cs typeface="Arial" pitchFamily="34" charset="0"/>
              </a:rPr>
              <a:t>; </a:t>
            </a:r>
          </a:p>
          <a:p>
            <a:pPr marL="0" indent="0" eaLnBrk="1" hangingPunct="1">
              <a:lnSpc>
                <a:spcPct val="90000"/>
              </a:lnSpc>
            </a:pPr>
            <a:r>
              <a:rPr lang="en-AU" sz="1600" smtClean="0">
                <a:cs typeface="Arial" pitchFamily="34" charset="0"/>
              </a:rPr>
              <a:t>Duration and intensity of session</a:t>
            </a:r>
          </a:p>
          <a:p>
            <a:pPr marL="0" indent="0" eaLnBrk="1" hangingPunct="1">
              <a:lnSpc>
                <a:spcPct val="90000"/>
              </a:lnSpc>
            </a:pPr>
            <a:r>
              <a:rPr lang="en-AU" sz="1600" smtClean="0">
                <a:cs typeface="Arial" pitchFamily="34" charset="0"/>
              </a:rPr>
              <a:t>Environmental conditions and acclimatisation. </a:t>
            </a:r>
          </a:p>
          <a:p>
            <a:pPr marL="0" indent="0" eaLnBrk="1" hangingPunct="1">
              <a:lnSpc>
                <a:spcPct val="90000"/>
              </a:lnSpc>
            </a:pPr>
            <a:r>
              <a:rPr lang="en-AU" sz="1600" smtClean="0"/>
              <a:t>The individual physiological characteristics</a:t>
            </a:r>
          </a:p>
          <a:p>
            <a:pPr marL="0" indent="0" eaLnBrk="1" hangingPunct="1">
              <a:lnSpc>
                <a:spcPct val="90000"/>
              </a:lnSpc>
            </a:pPr>
            <a:r>
              <a:rPr lang="en-AU" sz="1600" smtClean="0"/>
              <a:t>Fluid intake</a:t>
            </a:r>
          </a:p>
          <a:p>
            <a:pPr marL="0" indent="0" eaLnBrk="1" hangingPunct="1">
              <a:lnSpc>
                <a:spcPct val="90000"/>
              </a:lnSpc>
              <a:buFontTx/>
              <a:buNone/>
            </a:pPr>
            <a:endParaRPr lang="en-AU" sz="1600" smtClean="0"/>
          </a:p>
        </p:txBody>
      </p:sp>
      <p:sp>
        <p:nvSpPr>
          <p:cNvPr id="38916" name="Rectangle 4"/>
          <p:cNvSpPr>
            <a:spLocks noGrp="1" noChangeArrowheads="1"/>
          </p:cNvSpPr>
          <p:nvPr>
            <p:ph sz="half" idx="2"/>
          </p:nvPr>
        </p:nvSpPr>
        <p:spPr>
          <a:xfrm>
            <a:off x="4572000" y="1524000"/>
            <a:ext cx="3810000" cy="4114800"/>
          </a:xfrm>
        </p:spPr>
        <p:txBody>
          <a:bodyPr/>
          <a:lstStyle/>
          <a:p>
            <a:pPr marL="0" indent="0" eaLnBrk="1" hangingPunct="1">
              <a:buFontTx/>
              <a:buNone/>
            </a:pPr>
            <a:r>
              <a:rPr lang="en-AU" sz="1600" b="1" smtClean="0">
                <a:cs typeface="Arial" pitchFamily="34" charset="0"/>
              </a:rPr>
              <a:t>Athletes can become dehydrated due to;</a:t>
            </a:r>
          </a:p>
          <a:p>
            <a:pPr marL="0" indent="0" eaLnBrk="1" hangingPunct="1"/>
            <a:r>
              <a:rPr lang="en-AU" sz="1600" smtClean="0">
                <a:cs typeface="Arial" pitchFamily="34" charset="0"/>
              </a:rPr>
              <a:t>Not having access to fluids during competition</a:t>
            </a:r>
          </a:p>
          <a:p>
            <a:pPr marL="0" indent="0" eaLnBrk="1" hangingPunct="1"/>
            <a:r>
              <a:rPr lang="en-AU" sz="1600" smtClean="0">
                <a:cs typeface="Arial" pitchFamily="34" charset="0"/>
              </a:rPr>
              <a:t>Not tolerating drinking while exercising</a:t>
            </a:r>
          </a:p>
          <a:p>
            <a:pPr marL="0" indent="0" eaLnBrk="1" hangingPunct="1"/>
            <a:r>
              <a:rPr lang="en-AU" sz="1600" smtClean="0">
                <a:cs typeface="Arial" pitchFamily="34" charset="0"/>
              </a:rPr>
              <a:t>Inability to match intake with loss of fluids</a:t>
            </a:r>
          </a:p>
          <a:p>
            <a:pPr marL="0" indent="0" eaLnBrk="1" hangingPunct="1">
              <a:buFontTx/>
              <a:buNone/>
            </a:pPr>
            <a:r>
              <a:rPr lang="en-AU" sz="1600" smtClean="0"/>
              <a:t>If dehydrated, athletes are more prone to; Cramp, heat stress and heat stroke, poor performances and increase the risk of injury.</a:t>
            </a:r>
          </a:p>
          <a:p>
            <a:pPr marL="0" indent="0" eaLnBrk="1" hangingPunct="1">
              <a:buFontTx/>
              <a:buNone/>
            </a:pPr>
            <a:endParaRPr lang="en-AU" sz="1600" smtClean="0">
              <a:cs typeface="Arial" pitchFamily="34" charset="0"/>
            </a:endParaRPr>
          </a:p>
        </p:txBody>
      </p:sp>
      <p:sp>
        <p:nvSpPr>
          <p:cNvPr id="38917" name="Footer Placeholder 5"/>
          <p:cNvSpPr>
            <a:spLocks noGrp="1"/>
          </p:cNvSpPr>
          <p:nvPr>
            <p:ph type="ftr" sz="quarter" idx="11"/>
          </p:nvPr>
        </p:nvSpPr>
        <p:spPr>
          <a:noFill/>
        </p:spPr>
        <p:txBody>
          <a:bodyPr/>
          <a:lstStyle/>
          <a:p>
            <a:r>
              <a:rPr lang="en-AU" smtClean="0"/>
              <a:t>VCE Physical Education - Unit 3</a:t>
            </a:r>
          </a:p>
        </p:txBody>
      </p:sp>
      <p:pic>
        <p:nvPicPr>
          <p:cNvPr id="38918" name="Picture 7" descr="20060325mottramracePG"/>
          <p:cNvPicPr>
            <a:picLocks noChangeAspect="1" noChangeArrowheads="1"/>
          </p:cNvPicPr>
          <p:nvPr/>
        </p:nvPicPr>
        <p:blipFill>
          <a:blip r:embed="rId2" cstate="print"/>
          <a:srcRect/>
          <a:stretch>
            <a:fillRect/>
          </a:stretch>
        </p:blipFill>
        <p:spPr bwMode="auto">
          <a:xfrm>
            <a:off x="4724400" y="4724400"/>
            <a:ext cx="4038600" cy="1503363"/>
          </a:xfrm>
          <a:prstGeom prst="rect">
            <a:avLst/>
          </a:prstGeom>
          <a:noFill/>
          <a:ln w="9525">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AU" smtClean="0"/>
              <a:t>Dehydration</a:t>
            </a:r>
          </a:p>
        </p:txBody>
      </p:sp>
      <p:sp>
        <p:nvSpPr>
          <p:cNvPr id="39939" name="Rectangle 3"/>
          <p:cNvSpPr>
            <a:spLocks noGrp="1" noChangeArrowheads="1"/>
          </p:cNvSpPr>
          <p:nvPr>
            <p:ph idx="1"/>
          </p:nvPr>
        </p:nvSpPr>
        <p:spPr>
          <a:xfrm>
            <a:off x="762000" y="1268413"/>
            <a:ext cx="5900738" cy="4522787"/>
          </a:xfrm>
        </p:spPr>
        <p:txBody>
          <a:bodyPr/>
          <a:lstStyle/>
          <a:p>
            <a:pPr eaLnBrk="1" hangingPunct="1">
              <a:lnSpc>
                <a:spcPct val="90000"/>
              </a:lnSpc>
            </a:pPr>
            <a:r>
              <a:rPr lang="en-AU" sz="2400" smtClean="0"/>
              <a:t>Sweating is the body’s natural process for regulating body temperature during exercise.</a:t>
            </a:r>
          </a:p>
          <a:p>
            <a:pPr eaLnBrk="1" hangingPunct="1">
              <a:lnSpc>
                <a:spcPct val="90000"/>
              </a:lnSpc>
            </a:pPr>
            <a:r>
              <a:rPr lang="en-AU" sz="2400" smtClean="0"/>
              <a:t>As an athlete’s core temperature increases so does the rate of sweat production. </a:t>
            </a:r>
          </a:p>
          <a:p>
            <a:pPr eaLnBrk="1" hangingPunct="1">
              <a:lnSpc>
                <a:spcPct val="90000"/>
              </a:lnSpc>
            </a:pPr>
            <a:r>
              <a:rPr lang="en-AU" sz="2400" smtClean="0"/>
              <a:t>Sweat contains electrolytes, salts and water, and dehydration is the loss of this body fluid. Varying rates of sweat, work, fluid intake and individual physiological characteristics all contribute to the level of dehydration that may be experienced.</a:t>
            </a:r>
          </a:p>
        </p:txBody>
      </p:sp>
      <p:sp>
        <p:nvSpPr>
          <p:cNvPr id="39940" name="Footer Placeholder 4"/>
          <p:cNvSpPr>
            <a:spLocks noGrp="1"/>
          </p:cNvSpPr>
          <p:nvPr>
            <p:ph type="ftr" sz="quarter" idx="11"/>
          </p:nvPr>
        </p:nvSpPr>
        <p:spPr>
          <a:noFill/>
        </p:spPr>
        <p:txBody>
          <a:bodyPr/>
          <a:lstStyle/>
          <a:p>
            <a:r>
              <a:rPr lang="en-AU" smtClean="0"/>
              <a:t>VCE Physical Education - Unit 3</a:t>
            </a:r>
          </a:p>
        </p:txBody>
      </p:sp>
      <p:pic>
        <p:nvPicPr>
          <p:cNvPr id="39941" name="Picture 4" descr="20060319_KerrynMcCann250"/>
          <p:cNvPicPr>
            <a:picLocks noChangeAspect="1" noChangeArrowheads="1"/>
          </p:cNvPicPr>
          <p:nvPr/>
        </p:nvPicPr>
        <p:blipFill>
          <a:blip r:embed="rId2" cstate="print"/>
          <a:srcRect l="13600"/>
          <a:stretch>
            <a:fillRect/>
          </a:stretch>
        </p:blipFill>
        <p:spPr bwMode="auto">
          <a:xfrm>
            <a:off x="6516688" y="1844675"/>
            <a:ext cx="2336800" cy="382905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304800"/>
            <a:ext cx="7772400" cy="1066800"/>
          </a:xfrm>
        </p:spPr>
        <p:txBody>
          <a:bodyPr/>
          <a:lstStyle/>
          <a:p>
            <a:pPr eaLnBrk="1" hangingPunct="1"/>
            <a:r>
              <a:rPr lang="en-AU" smtClean="0"/>
              <a:t>Dehydration</a:t>
            </a:r>
          </a:p>
        </p:txBody>
      </p:sp>
      <p:sp>
        <p:nvSpPr>
          <p:cNvPr id="40963" name="Rectangle 3"/>
          <p:cNvSpPr>
            <a:spLocks noGrp="1" noChangeArrowheads="1"/>
          </p:cNvSpPr>
          <p:nvPr>
            <p:ph sz="half" idx="1"/>
          </p:nvPr>
        </p:nvSpPr>
        <p:spPr>
          <a:xfrm>
            <a:off x="685800" y="1219200"/>
            <a:ext cx="3810000" cy="4114800"/>
          </a:xfrm>
        </p:spPr>
        <p:txBody>
          <a:bodyPr/>
          <a:lstStyle/>
          <a:p>
            <a:pPr marL="0" indent="0" eaLnBrk="1" hangingPunct="1">
              <a:lnSpc>
                <a:spcPct val="90000"/>
              </a:lnSpc>
              <a:buFontTx/>
              <a:buNone/>
            </a:pPr>
            <a:r>
              <a:rPr lang="en-AU" sz="1800" b="1" smtClean="0"/>
              <a:t>Signs of dehydration;</a:t>
            </a:r>
          </a:p>
          <a:p>
            <a:pPr marL="0" indent="0" eaLnBrk="1" hangingPunct="1">
              <a:lnSpc>
                <a:spcPct val="90000"/>
              </a:lnSpc>
            </a:pPr>
            <a:r>
              <a:rPr lang="en-AU" sz="1800" smtClean="0"/>
              <a:t>Mild to severe thirst</a:t>
            </a:r>
          </a:p>
          <a:p>
            <a:pPr marL="0" indent="0" eaLnBrk="1" hangingPunct="1">
              <a:lnSpc>
                <a:spcPct val="90000"/>
              </a:lnSpc>
            </a:pPr>
            <a:r>
              <a:rPr lang="en-AU" sz="1800" smtClean="0"/>
              <a:t>Rapid loss in weight (1 kg of weight lost = 1L of sweat lost).</a:t>
            </a:r>
          </a:p>
          <a:p>
            <a:pPr marL="0" indent="0" eaLnBrk="1" hangingPunct="1">
              <a:lnSpc>
                <a:spcPct val="90000"/>
              </a:lnSpc>
            </a:pPr>
            <a:r>
              <a:rPr lang="en-AU" sz="1800" smtClean="0"/>
              <a:t>Dry lips and tongue, </a:t>
            </a:r>
            <a:r>
              <a:rPr lang="en-AU" sz="2000" smtClean="0"/>
              <a:t>confusion </a:t>
            </a:r>
            <a:endParaRPr lang="en-AU" sz="1800" smtClean="0"/>
          </a:p>
          <a:p>
            <a:pPr marL="0" indent="0" eaLnBrk="1" hangingPunct="1">
              <a:lnSpc>
                <a:spcPct val="90000"/>
              </a:lnSpc>
            </a:pPr>
            <a:r>
              <a:rPr lang="en-AU" sz="1800" smtClean="0"/>
              <a:t>Decreased urine volume</a:t>
            </a:r>
          </a:p>
          <a:p>
            <a:pPr marL="0" indent="0" eaLnBrk="1" hangingPunct="1">
              <a:lnSpc>
                <a:spcPct val="90000"/>
              </a:lnSpc>
            </a:pPr>
            <a:r>
              <a:rPr lang="en-AU" sz="1800" smtClean="0"/>
              <a:t>Dark urine</a:t>
            </a:r>
          </a:p>
          <a:p>
            <a:pPr marL="0" indent="0" eaLnBrk="1" hangingPunct="1">
              <a:lnSpc>
                <a:spcPct val="90000"/>
              </a:lnSpc>
            </a:pPr>
            <a:r>
              <a:rPr lang="en-AU" sz="1800" smtClean="0"/>
              <a:t>Increased breathing rate</a:t>
            </a:r>
          </a:p>
          <a:p>
            <a:pPr marL="0" indent="0" eaLnBrk="1" hangingPunct="1">
              <a:lnSpc>
                <a:spcPct val="90000"/>
              </a:lnSpc>
            </a:pPr>
            <a:r>
              <a:rPr lang="en-AU" sz="1800" smtClean="0"/>
              <a:t>Light headedness nausea and headache </a:t>
            </a:r>
          </a:p>
          <a:p>
            <a:pPr marL="0" indent="0" eaLnBrk="1" hangingPunct="1">
              <a:lnSpc>
                <a:spcPct val="90000"/>
              </a:lnSpc>
            </a:pPr>
            <a:r>
              <a:rPr lang="en-AU" sz="1800" smtClean="0"/>
              <a:t>Confusion, nausea, headache</a:t>
            </a:r>
          </a:p>
          <a:p>
            <a:pPr marL="0" indent="0" eaLnBrk="1" hangingPunct="1">
              <a:lnSpc>
                <a:spcPct val="90000"/>
              </a:lnSpc>
            </a:pPr>
            <a:r>
              <a:rPr lang="en-AU" sz="1800" smtClean="0"/>
              <a:t>faster breathing rate than normal,</a:t>
            </a:r>
            <a:r>
              <a:rPr lang="en-AU" sz="2000" smtClean="0"/>
              <a:t> </a:t>
            </a:r>
          </a:p>
          <a:p>
            <a:pPr marL="0" indent="0" eaLnBrk="1" hangingPunct="1">
              <a:lnSpc>
                <a:spcPct val="90000"/>
              </a:lnSpc>
            </a:pPr>
            <a:endParaRPr lang="en-AU" sz="2000" smtClean="0"/>
          </a:p>
          <a:p>
            <a:pPr marL="0" indent="0" eaLnBrk="1" hangingPunct="1">
              <a:lnSpc>
                <a:spcPct val="90000"/>
              </a:lnSpc>
            </a:pPr>
            <a:endParaRPr lang="en-AU" sz="2000" smtClean="0"/>
          </a:p>
          <a:p>
            <a:pPr marL="0" indent="0" eaLnBrk="1" hangingPunct="1">
              <a:lnSpc>
                <a:spcPct val="90000"/>
              </a:lnSpc>
            </a:pPr>
            <a:endParaRPr lang="en-AU" sz="1800" smtClean="0"/>
          </a:p>
          <a:p>
            <a:pPr marL="0" indent="0" eaLnBrk="1" hangingPunct="1">
              <a:lnSpc>
                <a:spcPct val="90000"/>
              </a:lnSpc>
              <a:buFontTx/>
              <a:buNone/>
            </a:pPr>
            <a:endParaRPr lang="en-AU" sz="1800" smtClean="0">
              <a:solidFill>
                <a:schemeClr val="tx2"/>
              </a:solidFill>
            </a:endParaRPr>
          </a:p>
          <a:p>
            <a:pPr marL="0" indent="0" eaLnBrk="1" hangingPunct="1">
              <a:lnSpc>
                <a:spcPct val="90000"/>
              </a:lnSpc>
              <a:buFontTx/>
              <a:buNone/>
            </a:pPr>
            <a:endParaRPr lang="en-AU" sz="2000" smtClean="0">
              <a:cs typeface="Arial" pitchFamily="34" charset="0"/>
            </a:endParaRPr>
          </a:p>
        </p:txBody>
      </p:sp>
      <p:sp>
        <p:nvSpPr>
          <p:cNvPr id="40964" name="Rectangle 4"/>
          <p:cNvSpPr>
            <a:spLocks noGrp="1" noChangeArrowheads="1"/>
          </p:cNvSpPr>
          <p:nvPr>
            <p:ph sz="half" idx="2"/>
          </p:nvPr>
        </p:nvSpPr>
        <p:spPr>
          <a:xfrm>
            <a:off x="4572000" y="1295400"/>
            <a:ext cx="3810000" cy="4495800"/>
          </a:xfrm>
        </p:spPr>
        <p:txBody>
          <a:bodyPr/>
          <a:lstStyle/>
          <a:p>
            <a:pPr marL="0" indent="0" eaLnBrk="1" hangingPunct="1">
              <a:buFontTx/>
              <a:buNone/>
            </a:pPr>
            <a:r>
              <a:rPr lang="en-AU" sz="1800" b="1" smtClean="0">
                <a:cs typeface="Arial" pitchFamily="34" charset="0"/>
              </a:rPr>
              <a:t>Fluid loss can be prevented by;</a:t>
            </a:r>
          </a:p>
          <a:p>
            <a:pPr marL="0" indent="0" eaLnBrk="1" hangingPunct="1"/>
            <a:r>
              <a:rPr lang="en-AU" sz="1800" smtClean="0">
                <a:cs typeface="Arial" pitchFamily="34" charset="0"/>
              </a:rPr>
              <a:t>Drinking water prior, during and after events.</a:t>
            </a:r>
            <a:r>
              <a:rPr lang="en-AU" sz="1800" smtClean="0"/>
              <a:t> </a:t>
            </a:r>
          </a:p>
          <a:p>
            <a:pPr marL="0" indent="0" eaLnBrk="1" hangingPunct="1"/>
            <a:r>
              <a:rPr lang="en-AU" sz="1800" smtClean="0"/>
              <a:t>Use sports drinks for extended activities</a:t>
            </a:r>
          </a:p>
          <a:p>
            <a:pPr marL="0" indent="0" eaLnBrk="1" hangingPunct="1"/>
            <a:r>
              <a:rPr lang="en-AU" sz="1800" smtClean="0"/>
              <a:t>Use a fluid replacement routine</a:t>
            </a:r>
          </a:p>
          <a:p>
            <a:pPr marL="0" indent="0" eaLnBrk="1" hangingPunct="1"/>
            <a:r>
              <a:rPr lang="en-AU" sz="1800" smtClean="0"/>
              <a:t>Avoid being dehydrated before sport</a:t>
            </a:r>
          </a:p>
          <a:p>
            <a:pPr marL="0" indent="0" eaLnBrk="1" hangingPunct="1">
              <a:buFontTx/>
              <a:buNone/>
            </a:pPr>
            <a:r>
              <a:rPr lang="en-AU" sz="1800" smtClean="0">
                <a:solidFill>
                  <a:schemeClr val="tx2"/>
                </a:solidFill>
              </a:rPr>
              <a:t>Written Report p.140</a:t>
            </a:r>
          </a:p>
          <a:p>
            <a:pPr marL="0" indent="0" eaLnBrk="1" hangingPunct="1">
              <a:buFontTx/>
              <a:buNone/>
            </a:pPr>
            <a:r>
              <a:rPr lang="en-AU" sz="1800" smtClean="0">
                <a:solidFill>
                  <a:schemeClr val="tx2"/>
                </a:solidFill>
              </a:rPr>
              <a:t>Case Study p.141</a:t>
            </a:r>
          </a:p>
          <a:p>
            <a:pPr marL="0" indent="0" eaLnBrk="1" hangingPunct="1">
              <a:buFontTx/>
              <a:buNone/>
            </a:pPr>
            <a:endParaRPr lang="en-AU" sz="1800" smtClean="0"/>
          </a:p>
        </p:txBody>
      </p:sp>
      <p:sp>
        <p:nvSpPr>
          <p:cNvPr id="40965" name="Footer Placeholder 5"/>
          <p:cNvSpPr>
            <a:spLocks noGrp="1"/>
          </p:cNvSpPr>
          <p:nvPr>
            <p:ph type="ftr" sz="quarter" idx="11"/>
          </p:nvPr>
        </p:nvSpPr>
        <p:spPr>
          <a:noFill/>
        </p:spPr>
        <p:txBody>
          <a:bodyPr/>
          <a:lstStyle/>
          <a:p>
            <a:r>
              <a:rPr lang="en-AU" smtClean="0"/>
              <a:t>VCE Physical Education - Unit 3</a:t>
            </a:r>
          </a:p>
        </p:txBody>
      </p:sp>
      <p:pic>
        <p:nvPicPr>
          <p:cNvPr id="40966" name="Picture 6" descr="AG00317_"/>
          <p:cNvPicPr>
            <a:picLocks noChangeAspect="1" noChangeArrowheads="1" noCrop="1"/>
          </p:cNvPicPr>
          <p:nvPr/>
        </p:nvPicPr>
        <p:blipFill>
          <a:blip r:embed="rId2" cstate="print"/>
          <a:srcRect/>
          <a:stretch>
            <a:fillRect/>
          </a:stretch>
        </p:blipFill>
        <p:spPr bwMode="auto">
          <a:xfrm>
            <a:off x="7239000" y="3810000"/>
            <a:ext cx="830263" cy="1066800"/>
          </a:xfrm>
          <a:prstGeom prst="rect">
            <a:avLst/>
          </a:prstGeom>
          <a:noFill/>
          <a:ln w="9525">
            <a:noFill/>
            <a:miter lim="800000"/>
            <a:headEnd/>
            <a:tailEnd/>
          </a:ln>
        </p:spPr>
      </p:pic>
      <p:pic>
        <p:nvPicPr>
          <p:cNvPr id="40967" name="Picture 7" descr="j0336395"/>
          <p:cNvPicPr>
            <a:picLocks noChangeAspect="1" noChangeArrowheads="1" noCrop="1"/>
          </p:cNvPicPr>
          <p:nvPr/>
        </p:nvPicPr>
        <p:blipFill>
          <a:blip r:embed="rId3" cstate="print"/>
          <a:srcRect/>
          <a:stretch>
            <a:fillRect/>
          </a:stretch>
        </p:blipFill>
        <p:spPr bwMode="auto">
          <a:xfrm>
            <a:off x="8229600" y="152400"/>
            <a:ext cx="731838" cy="731838"/>
          </a:xfrm>
          <a:prstGeom prst="rect">
            <a:avLst/>
          </a:prstGeom>
          <a:noFill/>
          <a:ln w="9525">
            <a:noFill/>
            <a:miter lim="800000"/>
            <a:headEnd/>
            <a:tailEnd/>
          </a:ln>
        </p:spPr>
      </p:pic>
      <p:sp>
        <p:nvSpPr>
          <p:cNvPr id="40968" name="Rectangle 8"/>
          <p:cNvSpPr>
            <a:spLocks noChangeArrowheads="1"/>
          </p:cNvSpPr>
          <p:nvPr/>
        </p:nvSpPr>
        <p:spPr bwMode="auto">
          <a:xfrm>
            <a:off x="8229600" y="990600"/>
            <a:ext cx="755650" cy="366713"/>
          </a:xfrm>
          <a:prstGeom prst="rect">
            <a:avLst/>
          </a:prstGeom>
          <a:noFill/>
          <a:ln w="9525">
            <a:noFill/>
            <a:miter lim="800000"/>
            <a:headEnd/>
            <a:tailEnd/>
          </a:ln>
        </p:spPr>
        <p:txBody>
          <a:bodyPr wrap="none">
            <a:spAutoFit/>
          </a:bodyPr>
          <a:lstStyle/>
          <a:p>
            <a:r>
              <a:rPr lang="en-AU"/>
              <a:t>p.141</a:t>
            </a:r>
          </a:p>
        </p:txBody>
      </p:sp>
      <p:pic>
        <p:nvPicPr>
          <p:cNvPr id="40969" name="Picture 12"/>
          <p:cNvPicPr>
            <a:picLocks noChangeAspect="1" noChangeArrowheads="1"/>
          </p:cNvPicPr>
          <p:nvPr/>
        </p:nvPicPr>
        <p:blipFill>
          <a:blip r:embed="rId4" cstate="print"/>
          <a:srcRect/>
          <a:stretch>
            <a:fillRect/>
          </a:stretch>
        </p:blipFill>
        <p:spPr bwMode="auto">
          <a:xfrm>
            <a:off x="533400" y="5181600"/>
            <a:ext cx="7543800" cy="990600"/>
          </a:xfrm>
          <a:prstGeom prst="rect">
            <a:avLst/>
          </a:prstGeom>
          <a:noFill/>
          <a:ln w="9525">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AU" sz="3300" smtClean="0"/>
              <a:t>Dehydration continued</a:t>
            </a:r>
          </a:p>
        </p:txBody>
      </p:sp>
      <p:sp>
        <p:nvSpPr>
          <p:cNvPr id="41987" name="Rectangle 3"/>
          <p:cNvSpPr>
            <a:spLocks noGrp="1" noChangeArrowheads="1"/>
          </p:cNvSpPr>
          <p:nvPr>
            <p:ph idx="1"/>
          </p:nvPr>
        </p:nvSpPr>
        <p:spPr>
          <a:xfrm>
            <a:off x="685800" y="1268413"/>
            <a:ext cx="6116638" cy="4446587"/>
          </a:xfrm>
        </p:spPr>
        <p:txBody>
          <a:bodyPr/>
          <a:lstStyle/>
          <a:p>
            <a:pPr eaLnBrk="1" hangingPunct="1">
              <a:lnSpc>
                <a:spcPct val="90000"/>
              </a:lnSpc>
            </a:pPr>
            <a:r>
              <a:rPr lang="en-AU" sz="2000" smtClean="0"/>
              <a:t>Combination of dehydration and electrolyte loss can make the athlete more susceptible to cramp, heat stress and heat stroke.</a:t>
            </a:r>
          </a:p>
          <a:p>
            <a:pPr eaLnBrk="1" hangingPunct="1">
              <a:lnSpc>
                <a:spcPct val="90000"/>
              </a:lnSpc>
            </a:pPr>
            <a:r>
              <a:rPr lang="en-AU" sz="2000" smtClean="0"/>
              <a:t>A loss of 2% of body weight (just 1 kg for a 50-kg person) causes an increase in perceived effort and could reduce performance by 10-20 %. </a:t>
            </a:r>
          </a:p>
          <a:p>
            <a:pPr eaLnBrk="1" hangingPunct="1">
              <a:lnSpc>
                <a:spcPct val="90000"/>
              </a:lnSpc>
            </a:pPr>
            <a:r>
              <a:rPr lang="en-AU" sz="2000" smtClean="0"/>
              <a:t>Loss exceeding 3-5% of body weight reduces aerobic exercise performance noticeably and impairs reaction time, judgment, concentration, cognitive abilities and decision making.</a:t>
            </a:r>
          </a:p>
          <a:p>
            <a:pPr eaLnBrk="1" hangingPunct="1">
              <a:lnSpc>
                <a:spcPct val="90000"/>
              </a:lnSpc>
            </a:pPr>
            <a:r>
              <a:rPr lang="en-AU" sz="2000" smtClean="0"/>
              <a:t>Complete hydration is vital for achieving optimal performance and minimising the negative effects of fatigue.</a:t>
            </a:r>
          </a:p>
          <a:p>
            <a:pPr eaLnBrk="1" hangingPunct="1">
              <a:lnSpc>
                <a:spcPct val="90000"/>
              </a:lnSpc>
            </a:pPr>
            <a:endParaRPr lang="en-AU" sz="2300" smtClean="0"/>
          </a:p>
        </p:txBody>
      </p:sp>
      <p:sp>
        <p:nvSpPr>
          <p:cNvPr id="41988" name="Footer Placeholder 4"/>
          <p:cNvSpPr>
            <a:spLocks noGrp="1"/>
          </p:cNvSpPr>
          <p:nvPr>
            <p:ph type="ftr" sz="quarter" idx="11"/>
          </p:nvPr>
        </p:nvSpPr>
        <p:spPr>
          <a:noFill/>
        </p:spPr>
        <p:txBody>
          <a:bodyPr/>
          <a:lstStyle/>
          <a:p>
            <a:r>
              <a:rPr lang="en-AU" smtClean="0"/>
              <a:t>VCE Physical Education - Unit 3</a:t>
            </a:r>
          </a:p>
        </p:txBody>
      </p:sp>
      <p:pic>
        <p:nvPicPr>
          <p:cNvPr id="41989" name="Picture 4" descr="20060325nathandeakesPG"/>
          <p:cNvPicPr>
            <a:picLocks noChangeAspect="1" noChangeArrowheads="1"/>
          </p:cNvPicPr>
          <p:nvPr/>
        </p:nvPicPr>
        <p:blipFill>
          <a:blip r:embed="rId2" cstate="print"/>
          <a:srcRect l="12801" r="13600"/>
          <a:stretch>
            <a:fillRect/>
          </a:stretch>
        </p:blipFill>
        <p:spPr bwMode="auto">
          <a:xfrm>
            <a:off x="6858000" y="1905000"/>
            <a:ext cx="2073275" cy="3886200"/>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042988" y="0"/>
            <a:ext cx="8101012" cy="1143000"/>
          </a:xfrm>
        </p:spPr>
        <p:txBody>
          <a:bodyPr/>
          <a:lstStyle/>
          <a:p>
            <a:pPr eaLnBrk="1" hangingPunct="1"/>
            <a:r>
              <a:rPr lang="en-AU" sz="3300" smtClean="0"/>
              <a:t>Guidelines for Reducing Dehydration</a:t>
            </a:r>
          </a:p>
        </p:txBody>
      </p:sp>
      <p:sp>
        <p:nvSpPr>
          <p:cNvPr id="43011" name="Rectangle 3"/>
          <p:cNvSpPr>
            <a:spLocks noGrp="1" noChangeArrowheads="1"/>
          </p:cNvSpPr>
          <p:nvPr>
            <p:ph idx="1"/>
          </p:nvPr>
        </p:nvSpPr>
        <p:spPr>
          <a:xfrm>
            <a:off x="685800" y="1196975"/>
            <a:ext cx="7772400" cy="4518025"/>
          </a:xfrm>
        </p:spPr>
        <p:txBody>
          <a:bodyPr/>
          <a:lstStyle/>
          <a:p>
            <a:pPr eaLnBrk="1" hangingPunct="1">
              <a:lnSpc>
                <a:spcPct val="80000"/>
              </a:lnSpc>
            </a:pPr>
            <a:r>
              <a:rPr lang="en-AU" sz="2200" smtClean="0"/>
              <a:t>Do not wait until you are thirsty - thirst is a poor indicator of hydration levels.</a:t>
            </a:r>
          </a:p>
          <a:p>
            <a:pPr eaLnBrk="1" hangingPunct="1">
              <a:lnSpc>
                <a:spcPct val="80000"/>
              </a:lnSpc>
            </a:pPr>
            <a:r>
              <a:rPr lang="en-AU" sz="2200" smtClean="0"/>
              <a:t>Drink cool water - absorbed more rapidly </a:t>
            </a:r>
          </a:p>
          <a:p>
            <a:pPr eaLnBrk="1" hangingPunct="1">
              <a:lnSpc>
                <a:spcPct val="80000"/>
              </a:lnSpc>
            </a:pPr>
            <a:r>
              <a:rPr lang="en-AU" sz="2200" smtClean="0"/>
              <a:t>Use a sports drink if exercise is 1 hour +.</a:t>
            </a:r>
          </a:p>
          <a:p>
            <a:pPr eaLnBrk="1" hangingPunct="1">
              <a:lnSpc>
                <a:spcPct val="80000"/>
              </a:lnSpc>
            </a:pPr>
            <a:r>
              <a:rPr lang="en-AU" sz="2200" smtClean="0"/>
              <a:t>Avoid starting exercise dehydrated.</a:t>
            </a:r>
          </a:p>
          <a:p>
            <a:pPr eaLnBrk="1" hangingPunct="1">
              <a:lnSpc>
                <a:spcPct val="80000"/>
              </a:lnSpc>
            </a:pPr>
            <a:r>
              <a:rPr lang="en-AU" sz="2200" smtClean="0"/>
              <a:t>500 mL of water 30-60 mins prior to the game.</a:t>
            </a:r>
          </a:p>
          <a:p>
            <a:pPr eaLnBrk="1" hangingPunct="1">
              <a:lnSpc>
                <a:spcPct val="80000"/>
              </a:lnSpc>
            </a:pPr>
            <a:r>
              <a:rPr lang="en-AU" sz="2200" smtClean="0"/>
              <a:t>Drink at least 200 mL of water every 15mins during</a:t>
            </a:r>
          </a:p>
          <a:p>
            <a:pPr eaLnBrk="1" hangingPunct="1">
              <a:lnSpc>
                <a:spcPct val="80000"/>
              </a:lnSpc>
            </a:pPr>
            <a:r>
              <a:rPr lang="en-AU" sz="2200" smtClean="0"/>
              <a:t>Weighing yourself before and after sport is a good way to assess fluid levels. </a:t>
            </a:r>
          </a:p>
          <a:p>
            <a:pPr lvl="1" eaLnBrk="1" hangingPunct="1">
              <a:lnSpc>
                <a:spcPct val="80000"/>
              </a:lnSpc>
            </a:pPr>
            <a:r>
              <a:rPr lang="en-AU" sz="1800" smtClean="0"/>
              <a:t>One kilogram of weight lost = one litre of fluid lost.</a:t>
            </a:r>
          </a:p>
          <a:p>
            <a:pPr eaLnBrk="1" hangingPunct="1">
              <a:lnSpc>
                <a:spcPct val="80000"/>
              </a:lnSpc>
            </a:pPr>
            <a:r>
              <a:rPr lang="en-AU" sz="2200" smtClean="0"/>
              <a:t>After participating, aim to replace more than the fluid lost as sweating and fluid loss continues after exercise. </a:t>
            </a:r>
          </a:p>
        </p:txBody>
      </p:sp>
      <p:sp>
        <p:nvSpPr>
          <p:cNvPr id="43012" name="Footer Placeholder 4"/>
          <p:cNvSpPr>
            <a:spLocks noGrp="1"/>
          </p:cNvSpPr>
          <p:nvPr>
            <p:ph type="ftr" sz="quarter" idx="11"/>
          </p:nvPr>
        </p:nvSpPr>
        <p:spPr>
          <a:noFill/>
        </p:spPr>
        <p:txBody>
          <a:bodyPr/>
          <a:lstStyle/>
          <a:p>
            <a:r>
              <a:rPr lang="en-AU" smtClean="0"/>
              <a:t>VCE Physical Education - Unit 3</a:t>
            </a:r>
          </a:p>
        </p:txBody>
      </p:sp>
      <p:pic>
        <p:nvPicPr>
          <p:cNvPr id="43013" name="Picture 4" descr="_40850480_drinks203"/>
          <p:cNvPicPr>
            <a:picLocks noChangeAspect="1" noChangeArrowheads="1"/>
          </p:cNvPicPr>
          <p:nvPr/>
        </p:nvPicPr>
        <p:blipFill>
          <a:blip r:embed="rId2" cstate="print"/>
          <a:srcRect/>
          <a:stretch>
            <a:fillRect/>
          </a:stretch>
        </p:blipFill>
        <p:spPr bwMode="auto">
          <a:xfrm>
            <a:off x="6804025" y="5030788"/>
            <a:ext cx="2151063" cy="1611312"/>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2"/>
          <p:cNvSpPr>
            <a:spLocks noGrp="1"/>
          </p:cNvSpPr>
          <p:nvPr>
            <p:ph type="ftr" sz="quarter" idx="11"/>
          </p:nvPr>
        </p:nvSpPr>
        <p:spPr>
          <a:noFill/>
        </p:spPr>
        <p:txBody>
          <a:bodyPr/>
          <a:lstStyle/>
          <a:p>
            <a:r>
              <a:rPr lang="en-AU" smtClean="0"/>
              <a:t>VCE Physical Education - Unit 3</a:t>
            </a:r>
          </a:p>
        </p:txBody>
      </p:sp>
      <p:sp>
        <p:nvSpPr>
          <p:cNvPr id="44035" name="Rectangle 2"/>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r>
              <a:rPr lang="en-AU" sz="4000">
                <a:solidFill>
                  <a:schemeClr val="tx2"/>
                </a:solidFill>
              </a:rPr>
              <a:t>Web Links – Chapter 6</a:t>
            </a:r>
          </a:p>
        </p:txBody>
      </p:sp>
      <p:grpSp>
        <p:nvGrpSpPr>
          <p:cNvPr id="2" name="Group 3"/>
          <p:cNvGrpSpPr>
            <a:grpSpLocks/>
          </p:cNvGrpSpPr>
          <p:nvPr/>
        </p:nvGrpSpPr>
        <p:grpSpPr bwMode="auto">
          <a:xfrm>
            <a:off x="0" y="1562100"/>
            <a:ext cx="9144000" cy="4533900"/>
            <a:chOff x="0" y="0"/>
            <a:chExt cx="5760" cy="2352"/>
          </a:xfrm>
        </p:grpSpPr>
        <p:sp>
          <p:nvSpPr>
            <p:cNvPr id="44040" name="Rectangle 4"/>
            <p:cNvSpPr>
              <a:spLocks noChangeArrowheads="1"/>
            </p:cNvSpPr>
            <p:nvPr/>
          </p:nvSpPr>
          <p:spPr bwMode="auto">
            <a:xfrm>
              <a:off x="0" y="0"/>
              <a:ext cx="5760" cy="2352"/>
            </a:xfrm>
            <a:prstGeom prst="rect">
              <a:avLst/>
            </a:prstGeom>
            <a:solidFill>
              <a:srgbClr val="B7BE19"/>
            </a:solidFill>
            <a:ln w="9525">
              <a:noFill/>
              <a:miter lim="800000"/>
              <a:headEnd/>
              <a:tailEnd/>
            </a:ln>
          </p:spPr>
          <p:txBody>
            <a:bodyPr wrap="none"/>
            <a:lstStyle/>
            <a:p>
              <a:endParaRPr lang="en-US"/>
            </a:p>
          </p:txBody>
        </p:sp>
        <p:grpSp>
          <p:nvGrpSpPr>
            <p:cNvPr id="3" name="Group 5"/>
            <p:cNvGrpSpPr>
              <a:grpSpLocks/>
            </p:cNvGrpSpPr>
            <p:nvPr/>
          </p:nvGrpSpPr>
          <p:grpSpPr bwMode="auto">
            <a:xfrm>
              <a:off x="0" y="0"/>
              <a:ext cx="5760" cy="2352"/>
              <a:chOff x="0" y="0"/>
              <a:chExt cx="5760" cy="2352"/>
            </a:xfrm>
          </p:grpSpPr>
          <p:grpSp>
            <p:nvGrpSpPr>
              <p:cNvPr id="4" name="Group 6"/>
              <p:cNvGrpSpPr>
                <a:grpSpLocks/>
              </p:cNvGrpSpPr>
              <p:nvPr/>
            </p:nvGrpSpPr>
            <p:grpSpPr bwMode="auto">
              <a:xfrm>
                <a:off x="0" y="0"/>
                <a:ext cx="5760" cy="1937"/>
                <a:chOff x="0" y="0"/>
                <a:chExt cx="5760" cy="1937"/>
              </a:xfrm>
            </p:grpSpPr>
            <p:sp>
              <p:nvSpPr>
                <p:cNvPr id="44044" name="Rectangle 7"/>
                <p:cNvSpPr>
                  <a:spLocks noChangeArrowheads="1"/>
                </p:cNvSpPr>
                <p:nvPr/>
              </p:nvSpPr>
              <p:spPr bwMode="auto">
                <a:xfrm>
                  <a:off x="0" y="0"/>
                  <a:ext cx="0" cy="0"/>
                </a:xfrm>
                <a:prstGeom prst="rect">
                  <a:avLst/>
                </a:prstGeom>
                <a:solidFill>
                  <a:srgbClr val="B7BE19"/>
                </a:solidFill>
                <a:ln w="9525">
                  <a:noFill/>
                  <a:miter lim="800000"/>
                  <a:headEnd/>
                  <a:tailEnd/>
                </a:ln>
              </p:spPr>
              <p:txBody>
                <a:bodyPr>
                  <a:spAutoFit/>
                </a:bodyPr>
                <a:lstStyle/>
                <a:p>
                  <a:endParaRPr lang="en-US"/>
                </a:p>
              </p:txBody>
            </p:sp>
            <p:sp>
              <p:nvSpPr>
                <p:cNvPr id="44045" name="Rectangle 8"/>
                <p:cNvSpPr>
                  <a:spLocks noChangeArrowheads="1"/>
                </p:cNvSpPr>
                <p:nvPr/>
              </p:nvSpPr>
              <p:spPr bwMode="auto">
                <a:xfrm>
                  <a:off x="0" y="0"/>
                  <a:ext cx="5760" cy="1937"/>
                </a:xfrm>
                <a:prstGeom prst="rect">
                  <a:avLst/>
                </a:prstGeom>
                <a:solidFill>
                  <a:srgbClr val="B7BE19"/>
                </a:solidFill>
                <a:ln w="9525">
                  <a:noFill/>
                  <a:miter lim="800000"/>
                  <a:headEnd/>
                  <a:tailEnd/>
                </a:ln>
              </p:spPr>
              <p:txBody>
                <a:bodyPr>
                  <a:spAutoFit/>
                </a:bodyPr>
                <a:lstStyle/>
                <a:p>
                  <a:endParaRPr lang="en-AU" sz="900">
                    <a:solidFill>
                      <a:srgbClr val="FFFFFF"/>
                    </a:solidFill>
                    <a:latin typeface="Geneva"/>
                  </a:endParaRPr>
                </a:p>
                <a:p>
                  <a:pPr lvl="1" eaLnBrk="0" hangingPunct="0">
                    <a:buFontTx/>
                    <a:buChar char="•"/>
                  </a:pPr>
                  <a:r>
                    <a:rPr lang="en-AU" sz="900">
                      <a:solidFill>
                        <a:srgbClr val="FFFFFF"/>
                      </a:solidFill>
                      <a:latin typeface="Geneva"/>
                    </a:rPr>
                    <a:t>Australian Sports Commission: </a:t>
                  </a:r>
                  <a:r>
                    <a:rPr lang="en-AU" sz="900">
                      <a:solidFill>
                        <a:srgbClr val="235B99"/>
                      </a:solidFill>
                      <a:latin typeface="Verdana" pitchFamily="34" charset="0"/>
                      <a:hlinkClick r:id="rId2"/>
                    </a:rPr>
                    <a:t>http://www.ausport.gov.au</a:t>
                  </a:r>
                  <a:r>
                    <a:rPr lang="en-AU" sz="900">
                      <a:solidFill>
                        <a:srgbClr val="FFFFFF"/>
                      </a:solidFill>
                      <a:latin typeface="Geneva"/>
                    </a:rPr>
                    <a:t> </a:t>
                  </a:r>
                </a:p>
                <a:p>
                  <a:pPr lvl="1" eaLnBrk="0" hangingPunct="0">
                    <a:buFontTx/>
                    <a:buChar char="•"/>
                  </a:pPr>
                  <a:r>
                    <a:rPr lang="en-AU" sz="900">
                      <a:solidFill>
                        <a:srgbClr val="FFFFFF"/>
                      </a:solidFill>
                      <a:latin typeface="Geneva"/>
                    </a:rPr>
                    <a:t>Find 30 promotion (Government of WA Department of Health): </a:t>
                  </a:r>
                  <a:r>
                    <a:rPr lang="en-AU" sz="900">
                      <a:solidFill>
                        <a:srgbClr val="235B99"/>
                      </a:solidFill>
                      <a:latin typeface="Verdana" pitchFamily="34" charset="0"/>
                      <a:hlinkClick r:id="rId3"/>
                    </a:rPr>
                    <a:t>http://www.find30.com.au</a:t>
                  </a:r>
                  <a:r>
                    <a:rPr lang="en-AU" sz="900">
                      <a:solidFill>
                        <a:srgbClr val="FFFFFF"/>
                      </a:solidFill>
                      <a:latin typeface="Geneva"/>
                    </a:rPr>
                    <a:t> </a:t>
                  </a:r>
                </a:p>
                <a:p>
                  <a:pPr lvl="1" eaLnBrk="0" hangingPunct="0">
                    <a:buFontTx/>
                    <a:buChar char="•"/>
                  </a:pPr>
                  <a:r>
                    <a:rPr lang="en-AU" sz="900">
                      <a:solidFill>
                        <a:srgbClr val="FFFFFF"/>
                      </a:solidFill>
                      <a:latin typeface="Geneva"/>
                    </a:rPr>
                    <a:t>Walking School Bus promotion (UK): </a:t>
                  </a:r>
                  <a:r>
                    <a:rPr lang="en-AU" sz="900">
                      <a:solidFill>
                        <a:srgbClr val="235B99"/>
                      </a:solidFill>
                      <a:latin typeface="Verdana" pitchFamily="34" charset="0"/>
                      <a:hlinkClick r:id="rId4"/>
                    </a:rPr>
                    <a:t>http://www.walkingbus.com</a:t>
                  </a:r>
                  <a:r>
                    <a:rPr lang="en-AU" sz="900">
                      <a:solidFill>
                        <a:srgbClr val="FFFFFF"/>
                      </a:solidFill>
                      <a:latin typeface="Geneva"/>
                    </a:rPr>
                    <a:t> </a:t>
                  </a:r>
                </a:p>
                <a:p>
                  <a:pPr lvl="1" eaLnBrk="0" hangingPunct="0">
                    <a:buFontTx/>
                    <a:buChar char="•"/>
                  </a:pPr>
                  <a:r>
                    <a:rPr lang="en-AU" sz="900">
                      <a:solidFill>
                        <a:srgbClr val="FFFFFF"/>
                      </a:solidFill>
                      <a:latin typeface="Geneva"/>
                    </a:rPr>
                    <a:t>Ministry of Health (New Zealand) toolkits: </a:t>
                  </a:r>
                  <a:r>
                    <a:rPr lang="en-AU" sz="900">
                      <a:solidFill>
                        <a:srgbClr val="235B99"/>
                      </a:solidFill>
                      <a:latin typeface="Verdana" pitchFamily="34" charset="0"/>
                      <a:hlinkClick r:id="rId5"/>
                    </a:rPr>
                    <a:t>http://www.newhealth.govt.nz</a:t>
                  </a:r>
                  <a:r>
                    <a:rPr lang="en-AU" sz="900">
                      <a:solidFill>
                        <a:srgbClr val="FFFFFF"/>
                      </a:solidFill>
                      <a:latin typeface="Geneva"/>
                    </a:rPr>
                    <a:t> </a:t>
                  </a:r>
                </a:p>
                <a:p>
                  <a:pPr lvl="1" eaLnBrk="0" hangingPunct="0">
                    <a:buFontTx/>
                    <a:buChar char="•"/>
                  </a:pPr>
                  <a:r>
                    <a:rPr lang="en-AU" sz="900">
                      <a:solidFill>
                        <a:srgbClr val="FFFFFF"/>
                      </a:solidFill>
                      <a:latin typeface="Geneva"/>
                    </a:rPr>
                    <a:t>The 10,000 Steps Rockhampton project: </a:t>
                  </a:r>
                  <a:r>
                    <a:rPr lang="en-AU" sz="900">
                      <a:solidFill>
                        <a:srgbClr val="235B99"/>
                      </a:solidFill>
                      <a:latin typeface="Verdana" pitchFamily="34" charset="0"/>
                      <a:hlinkClick r:id="rId6"/>
                    </a:rPr>
                    <a:t>http://www.10000steps.org.au/rockhampton/</a:t>
                  </a:r>
                  <a:r>
                    <a:rPr lang="en-AU" sz="900">
                      <a:solidFill>
                        <a:srgbClr val="FFFFFF"/>
                      </a:solidFill>
                      <a:latin typeface="Geneva"/>
                    </a:rPr>
                    <a:t> </a:t>
                  </a:r>
                </a:p>
                <a:p>
                  <a:pPr lvl="1" eaLnBrk="0" hangingPunct="0">
                    <a:buFontTx/>
                    <a:buChar char="•"/>
                  </a:pPr>
                  <a:r>
                    <a:rPr lang="en-AU" sz="900">
                      <a:solidFill>
                        <a:srgbClr val="FFFFFF"/>
                      </a:solidFill>
                      <a:latin typeface="Geneva"/>
                    </a:rPr>
                    <a:t>Travelsmart Australia: </a:t>
                  </a:r>
                  <a:r>
                    <a:rPr lang="en-AU" sz="900">
                      <a:solidFill>
                        <a:srgbClr val="235B99"/>
                      </a:solidFill>
                      <a:latin typeface="Verdana" pitchFamily="34" charset="0"/>
                      <a:hlinkClick r:id="rId7"/>
                    </a:rPr>
                    <a:t>http://www.travelsmart.gov.au</a:t>
                  </a:r>
                  <a:r>
                    <a:rPr lang="en-AU" sz="900">
                      <a:solidFill>
                        <a:srgbClr val="FFFFFF"/>
                      </a:solidFill>
                      <a:latin typeface="Geneva"/>
                    </a:rPr>
                    <a:t> </a:t>
                  </a:r>
                </a:p>
                <a:p>
                  <a:pPr lvl="1" eaLnBrk="0" hangingPunct="0">
                    <a:buFontTx/>
                    <a:buChar char="•"/>
                  </a:pPr>
                  <a:r>
                    <a:rPr lang="en-AU" sz="900">
                      <a:solidFill>
                        <a:srgbClr val="FFFFFF"/>
                      </a:solidFill>
                      <a:latin typeface="Geneva"/>
                    </a:rPr>
                    <a:t>World Health Organisation: </a:t>
                  </a:r>
                  <a:r>
                    <a:rPr lang="en-AU" sz="900">
                      <a:solidFill>
                        <a:srgbClr val="235B99"/>
                      </a:solidFill>
                      <a:latin typeface="Verdana" pitchFamily="34" charset="0"/>
                      <a:hlinkClick r:id="rId8"/>
                    </a:rPr>
                    <a:t>http://www.who.int</a:t>
                  </a:r>
                  <a:r>
                    <a:rPr lang="en-AU" sz="900">
                      <a:solidFill>
                        <a:srgbClr val="FFFFFF"/>
                      </a:solidFill>
                      <a:latin typeface="Geneva"/>
                    </a:rPr>
                    <a:t> </a:t>
                  </a:r>
                </a:p>
                <a:p>
                  <a:pPr lvl="1" eaLnBrk="0" hangingPunct="0">
                    <a:buFontTx/>
                    <a:buChar char="•"/>
                  </a:pPr>
                  <a:r>
                    <a:rPr lang="en-AU" sz="900">
                      <a:solidFill>
                        <a:srgbClr val="FFFFFF"/>
                      </a:solidFill>
                      <a:latin typeface="Geneva"/>
                    </a:rPr>
                    <a:t>Heart Foundation Australia: </a:t>
                  </a:r>
                  <a:r>
                    <a:rPr lang="en-AU" sz="900">
                      <a:solidFill>
                        <a:srgbClr val="235B99"/>
                      </a:solidFill>
                      <a:latin typeface="Verdana" pitchFamily="34" charset="0"/>
                      <a:hlinkClick r:id="rId9"/>
                    </a:rPr>
                    <a:t>http://www.heartfoundation.com.au</a:t>
                  </a:r>
                  <a:r>
                    <a:rPr lang="en-AU" sz="900">
                      <a:solidFill>
                        <a:srgbClr val="FFFFFF"/>
                      </a:solidFill>
                      <a:latin typeface="Geneva"/>
                    </a:rPr>
                    <a:t> </a:t>
                  </a:r>
                </a:p>
                <a:p>
                  <a:pPr lvl="1" eaLnBrk="0" hangingPunct="0">
                    <a:buFontTx/>
                    <a:buChar char="•"/>
                  </a:pPr>
                  <a:r>
                    <a:rPr lang="en-AU" sz="900">
                      <a:solidFill>
                        <a:srgbClr val="FFFFFF"/>
                      </a:solidFill>
                      <a:latin typeface="Geneva"/>
                    </a:rPr>
                    <a:t>VicHealth (The Victorian Health Promotion Foundation): </a:t>
                  </a:r>
                  <a:r>
                    <a:rPr lang="en-AU" sz="900">
                      <a:solidFill>
                        <a:srgbClr val="235B99"/>
                      </a:solidFill>
                      <a:latin typeface="Verdana" pitchFamily="34" charset="0"/>
                      <a:hlinkClick r:id="rId10"/>
                    </a:rPr>
                    <a:t>http://www.vichealth.vic.gov.au</a:t>
                  </a:r>
                  <a:r>
                    <a:rPr lang="en-AU" sz="900">
                      <a:solidFill>
                        <a:srgbClr val="FFFFFF"/>
                      </a:solidFill>
                      <a:latin typeface="Geneva"/>
                    </a:rPr>
                    <a:t> </a:t>
                  </a:r>
                </a:p>
                <a:p>
                  <a:pPr lvl="1" eaLnBrk="0" hangingPunct="0">
                    <a:buFontTx/>
                    <a:buChar char="•"/>
                  </a:pPr>
                  <a:r>
                    <a:rPr lang="en-AU" sz="900">
                      <a:solidFill>
                        <a:srgbClr val="FFFFFF"/>
                      </a:solidFill>
                      <a:latin typeface="Geneva"/>
                    </a:rPr>
                    <a:t>Be Active promotion (Government of South Australia): </a:t>
                  </a:r>
                  <a:r>
                    <a:rPr lang="en-AU" sz="900">
                      <a:solidFill>
                        <a:srgbClr val="235B99"/>
                      </a:solidFill>
                      <a:latin typeface="Verdana" pitchFamily="34" charset="0"/>
                      <a:hlinkClick r:id="rId11"/>
                    </a:rPr>
                    <a:t>http://www.beactive.com.au</a:t>
                  </a:r>
                  <a:r>
                    <a:rPr lang="en-AU" sz="900">
                      <a:solidFill>
                        <a:srgbClr val="FFFFFF"/>
                      </a:solidFill>
                      <a:latin typeface="Geneva"/>
                    </a:rPr>
                    <a:t> </a:t>
                  </a:r>
                </a:p>
                <a:p>
                  <a:pPr lvl="1" eaLnBrk="0" hangingPunct="0">
                    <a:buFontTx/>
                    <a:buChar char="•"/>
                  </a:pPr>
                  <a:r>
                    <a:rPr lang="en-AU" sz="900">
                      <a:solidFill>
                        <a:srgbClr val="FFFFFF"/>
                      </a:solidFill>
                      <a:latin typeface="Geneva"/>
                    </a:rPr>
                    <a:t>Go For Your Life: </a:t>
                  </a:r>
                  <a:r>
                    <a:rPr lang="en-AU" sz="900">
                      <a:solidFill>
                        <a:srgbClr val="235B99"/>
                      </a:solidFill>
                      <a:latin typeface="Verdana" pitchFamily="34" charset="0"/>
                      <a:hlinkClick r:id="rId12"/>
                    </a:rPr>
                    <a:t>http://www.goforyourlife.vic.gov.au</a:t>
                  </a:r>
                  <a:r>
                    <a:rPr lang="en-AU" sz="900">
                      <a:solidFill>
                        <a:srgbClr val="FFFFFF"/>
                      </a:solidFill>
                      <a:latin typeface="Geneva"/>
                    </a:rPr>
                    <a:t> </a:t>
                  </a:r>
                </a:p>
                <a:p>
                  <a:pPr lvl="1" eaLnBrk="0" hangingPunct="0">
                    <a:buFontTx/>
                    <a:buChar char="•"/>
                  </a:pPr>
                  <a:r>
                    <a:rPr lang="en-AU" sz="900">
                      <a:solidFill>
                        <a:srgbClr val="FFFFFF"/>
                      </a:solidFill>
                      <a:latin typeface="Geneva"/>
                    </a:rPr>
                    <a:t>Physical Activity Resources for Health Professionals </a:t>
                  </a:r>
                  <a:r>
                    <a:rPr lang="en-AU" sz="900">
                      <a:solidFill>
                        <a:srgbClr val="FFFFFF"/>
                      </a:solidFill>
                      <a:latin typeface="Times New Roman" pitchFamily="18" charset="0"/>
                    </a:rPr>
                    <a:t>–</a:t>
                  </a:r>
                  <a:r>
                    <a:rPr lang="en-AU" sz="900">
                      <a:solidFill>
                        <a:srgbClr val="FFFFFF"/>
                      </a:solidFill>
                      <a:latin typeface="Geneva"/>
                    </a:rPr>
                    <a:t> Introduction (Centre for disease control and prevention </a:t>
                  </a:r>
                  <a:r>
                    <a:rPr lang="en-AU" sz="900">
                      <a:solidFill>
                        <a:srgbClr val="FFFFFF"/>
                      </a:solidFill>
                      <a:latin typeface="Times New Roman" pitchFamily="18" charset="0"/>
                    </a:rPr>
                    <a:t>–</a:t>
                  </a:r>
                  <a:r>
                    <a:rPr lang="en-AU" sz="900">
                      <a:solidFill>
                        <a:srgbClr val="FFFFFF"/>
                      </a:solidFill>
                      <a:latin typeface="Geneva"/>
                    </a:rPr>
                    <a:t> USA): </a:t>
                  </a:r>
                  <a:r>
                    <a:rPr lang="en-AU" sz="900">
                      <a:solidFill>
                        <a:srgbClr val="235B99"/>
                      </a:solidFill>
                      <a:latin typeface="Verdana" pitchFamily="34" charset="0"/>
                      <a:hlinkClick r:id="rId13"/>
                    </a:rPr>
                    <a:t>http://www.cdc.gov/nccdphp/dnpa/physical/health_professionals/index.htm</a:t>
                  </a:r>
                  <a:r>
                    <a:rPr lang="en-AU" sz="900">
                      <a:solidFill>
                        <a:srgbClr val="FFFFFF"/>
                      </a:solidFill>
                      <a:latin typeface="Geneva"/>
                    </a:rPr>
                    <a:t> </a:t>
                  </a:r>
                </a:p>
                <a:p>
                  <a:pPr lvl="1" eaLnBrk="0" hangingPunct="0">
                    <a:buFontTx/>
                    <a:buChar char="•"/>
                  </a:pPr>
                  <a:r>
                    <a:rPr lang="en-AU" sz="900">
                      <a:solidFill>
                        <a:srgbClr val="FFFFFF"/>
                      </a:solidFill>
                      <a:latin typeface="Geneva"/>
                    </a:rPr>
                    <a:t>Health Promotion (Public Health Agency of Canada): </a:t>
                  </a:r>
                  <a:r>
                    <a:rPr lang="en-AU" sz="900">
                      <a:solidFill>
                        <a:srgbClr val="235B99"/>
                      </a:solidFill>
                      <a:latin typeface="Verdana" pitchFamily="34" charset="0"/>
                      <a:hlinkClick r:id="rId14"/>
                    </a:rPr>
                    <a:t>http://www.phac-aspc.gc.ca/hp-ps/index.html</a:t>
                  </a:r>
                  <a:r>
                    <a:rPr lang="en-AU" sz="900">
                      <a:solidFill>
                        <a:srgbClr val="FFFFFF"/>
                      </a:solidFill>
                      <a:latin typeface="Geneva"/>
                    </a:rPr>
                    <a:t> </a:t>
                  </a:r>
                </a:p>
                <a:p>
                  <a:pPr lvl="1" eaLnBrk="0" hangingPunct="0">
                    <a:buFontTx/>
                    <a:buChar char="•"/>
                  </a:pPr>
                  <a:r>
                    <a:rPr lang="en-AU" sz="900">
                      <a:solidFill>
                        <a:srgbClr val="FFFFFF"/>
                      </a:solidFill>
                      <a:latin typeface="Geneva"/>
                    </a:rPr>
                    <a:t>Strategic Inter-Governmental Forum on Physical Activity and Health (SIGPAH): </a:t>
                  </a:r>
                  <a:r>
                    <a:rPr lang="en-AU" sz="900">
                      <a:solidFill>
                        <a:srgbClr val="235B99"/>
                      </a:solidFill>
                      <a:latin typeface="Verdana" pitchFamily="34" charset="0"/>
                      <a:hlinkClick r:id="rId15"/>
                    </a:rPr>
                    <a:t>http://www.nphp.gov.au/workprog/sigpah/</a:t>
                  </a:r>
                  <a:r>
                    <a:rPr lang="en-AU" sz="900">
                      <a:solidFill>
                        <a:srgbClr val="FFFFFF"/>
                      </a:solidFill>
                      <a:latin typeface="Geneva"/>
                    </a:rPr>
                    <a:t> </a:t>
                  </a:r>
                </a:p>
                <a:p>
                  <a:pPr lvl="1" eaLnBrk="0" hangingPunct="0">
                    <a:buFontTx/>
                    <a:buChar char="•"/>
                  </a:pPr>
                  <a:r>
                    <a:rPr lang="en-AU" sz="900">
                      <a:solidFill>
                        <a:srgbClr val="FFFFFF"/>
                      </a:solidFill>
                      <a:latin typeface="Geneva"/>
                    </a:rPr>
                    <a:t>Healthy youth (Centre for disease control and prevention (USA): </a:t>
                  </a:r>
                  <a:r>
                    <a:rPr lang="en-AU" sz="900">
                      <a:solidFill>
                        <a:srgbClr val="235B99"/>
                      </a:solidFill>
                      <a:latin typeface="Verdana" pitchFamily="34" charset="0"/>
                      <a:hlinkClick r:id="rId16"/>
                    </a:rPr>
                    <a:t>http://www.cdc.gov/HealthyYouth/</a:t>
                  </a:r>
                  <a:r>
                    <a:rPr lang="en-AU" sz="900">
                      <a:solidFill>
                        <a:srgbClr val="FFFFFF"/>
                      </a:solidFill>
                      <a:latin typeface="Geneva"/>
                    </a:rPr>
                    <a:t> </a:t>
                  </a:r>
                </a:p>
                <a:p>
                  <a:pPr lvl="1" eaLnBrk="0" hangingPunct="0">
                    <a:buFontTx/>
                    <a:buChar char="•"/>
                  </a:pPr>
                  <a:r>
                    <a:rPr lang="en-AU" sz="900">
                      <a:solidFill>
                        <a:srgbClr val="FFFFFF"/>
                      </a:solidFill>
                      <a:latin typeface="Geneva"/>
                    </a:rPr>
                    <a:t>America On The Move promotion: </a:t>
                  </a:r>
                  <a:r>
                    <a:rPr lang="en-AU" sz="900">
                      <a:solidFill>
                        <a:srgbClr val="235B99"/>
                      </a:solidFill>
                      <a:latin typeface="Verdana" pitchFamily="34" charset="0"/>
                      <a:hlinkClick r:id="rId17"/>
                    </a:rPr>
                    <a:t>http://www.americaonthemove.org</a:t>
                  </a:r>
                  <a:r>
                    <a:rPr lang="en-AU" sz="900">
                      <a:solidFill>
                        <a:srgbClr val="FFFFFF"/>
                      </a:solidFill>
                      <a:latin typeface="Geneva"/>
                    </a:rPr>
                    <a:t> </a:t>
                  </a:r>
                </a:p>
                <a:p>
                  <a:pPr lvl="1" eaLnBrk="0" hangingPunct="0">
                    <a:buFontTx/>
                    <a:buChar char="•"/>
                  </a:pPr>
                  <a:r>
                    <a:rPr lang="en-AU" sz="900">
                      <a:solidFill>
                        <a:srgbClr val="FFFFFF"/>
                      </a:solidFill>
                      <a:latin typeface="Geneva"/>
                    </a:rPr>
                    <a:t>Papers from the International Journal of Behavioural Nutrition and Physical Activity: </a:t>
                  </a:r>
                  <a:r>
                    <a:rPr lang="en-AU" sz="900">
                      <a:solidFill>
                        <a:srgbClr val="235B99"/>
                      </a:solidFill>
                      <a:latin typeface="Verdana" pitchFamily="34" charset="0"/>
                      <a:hlinkClick r:id="rId18"/>
                    </a:rPr>
                    <a:t>http://www.ijbnpa.org/home</a:t>
                  </a:r>
                  <a:r>
                    <a:rPr lang="en-AU" sz="900">
                      <a:solidFill>
                        <a:srgbClr val="FFFFFF"/>
                      </a:solidFill>
                      <a:latin typeface="Geneva"/>
                    </a:rPr>
                    <a:t> </a:t>
                  </a:r>
                </a:p>
                <a:p>
                  <a:pPr lvl="1" eaLnBrk="0" hangingPunct="0">
                    <a:buFontTx/>
                    <a:buChar char="•"/>
                  </a:pPr>
                  <a:r>
                    <a:rPr lang="en-AU" sz="900">
                      <a:solidFill>
                        <a:srgbClr val="FFFFFF"/>
                      </a:solidFill>
                      <a:latin typeface="Geneva"/>
                    </a:rPr>
                    <a:t>Department of health and aging (Australian government): </a:t>
                  </a:r>
                  <a:r>
                    <a:rPr lang="en-AU" sz="900">
                      <a:solidFill>
                        <a:srgbClr val="235B99"/>
                      </a:solidFill>
                      <a:latin typeface="Verdana" pitchFamily="34" charset="0"/>
                      <a:hlinkClick r:id="rId19"/>
                    </a:rPr>
                    <a:t>http://www.health.gov.au/internet/wcms/publishing.nsf/content/home</a:t>
                  </a:r>
                  <a:r>
                    <a:rPr lang="en-AU" sz="900">
                      <a:solidFill>
                        <a:srgbClr val="FFFFFF"/>
                      </a:solidFill>
                      <a:latin typeface="Geneva"/>
                    </a:rPr>
                    <a:t> </a:t>
                  </a:r>
                </a:p>
                <a:p>
                  <a:pPr lvl="1" eaLnBrk="0" hangingPunct="0">
                    <a:buFontTx/>
                    <a:buChar char="•"/>
                  </a:pPr>
                  <a:r>
                    <a:rPr lang="en-AU" sz="900">
                      <a:solidFill>
                        <a:srgbClr val="FFFFFF"/>
                      </a:solidFill>
                      <a:latin typeface="Geneva"/>
                    </a:rPr>
                    <a:t>Building a healthy, active Australia (Australian government): </a:t>
                  </a:r>
                  <a:r>
                    <a:rPr lang="en-AU" sz="900">
                      <a:solidFill>
                        <a:srgbClr val="235B99"/>
                      </a:solidFill>
                      <a:latin typeface="Verdana" pitchFamily="34" charset="0"/>
                      <a:hlinkClick r:id="rId20"/>
                    </a:rPr>
                    <a:t>http://www.healthyactive.gov.au</a:t>
                  </a:r>
                  <a:r>
                    <a:rPr lang="en-AU" sz="900">
                      <a:solidFill>
                        <a:srgbClr val="FFFFFF"/>
                      </a:solidFill>
                      <a:latin typeface="Geneva"/>
                    </a:rPr>
                    <a:t> </a:t>
                  </a:r>
                </a:p>
                <a:p>
                  <a:pPr lvl="1" eaLnBrk="0" hangingPunct="0">
                    <a:buFontTx/>
                    <a:buChar char="•"/>
                  </a:pPr>
                  <a:r>
                    <a:rPr lang="en-AU" sz="900">
                      <a:solidFill>
                        <a:srgbClr val="FFFFFF"/>
                      </a:solidFill>
                      <a:latin typeface="Geneva"/>
                    </a:rPr>
                    <a:t>National Public Health Partnership: </a:t>
                  </a:r>
                  <a:r>
                    <a:rPr lang="en-AU" sz="900">
                      <a:solidFill>
                        <a:srgbClr val="235B99"/>
                      </a:solidFill>
                      <a:latin typeface="Verdana" pitchFamily="34" charset="0"/>
                      <a:hlinkClick r:id="rId21"/>
                    </a:rPr>
                    <a:t>http://www.nphp.gov.au</a:t>
                  </a:r>
                  <a:r>
                    <a:rPr lang="en-AU" sz="900">
                      <a:solidFill>
                        <a:srgbClr val="FFFFFF"/>
                      </a:solidFill>
                      <a:latin typeface="Geneva"/>
                    </a:rPr>
                    <a:t> </a:t>
                  </a:r>
                </a:p>
                <a:p>
                  <a:pPr lvl="1" eaLnBrk="0" hangingPunct="0">
                    <a:buFontTx/>
                    <a:buChar char="•"/>
                  </a:pPr>
                  <a:r>
                    <a:rPr lang="en-AU" sz="900">
                      <a:solidFill>
                        <a:srgbClr val="FFFFFF"/>
                      </a:solidFill>
                      <a:latin typeface="Geneva"/>
                    </a:rPr>
                    <a:t>Be Active promotion (Government of South Australia): </a:t>
                  </a:r>
                  <a:r>
                    <a:rPr lang="en-AU" sz="900">
                      <a:solidFill>
                        <a:srgbClr val="235B99"/>
                      </a:solidFill>
                      <a:latin typeface="Verdana" pitchFamily="34" charset="0"/>
                      <a:hlinkClick r:id="rId11"/>
                    </a:rPr>
                    <a:t>http://www.beactive.com.au</a:t>
                  </a:r>
                  <a:r>
                    <a:rPr lang="en-AU" sz="900">
                      <a:solidFill>
                        <a:srgbClr val="FFFFFF"/>
                      </a:solidFill>
                      <a:latin typeface="Geneva"/>
                    </a:rPr>
                    <a:t> </a:t>
                  </a:r>
                </a:p>
                <a:p>
                  <a:pPr lvl="1" eaLnBrk="0" hangingPunct="0">
                    <a:buFontTx/>
                    <a:buChar char="•"/>
                  </a:pPr>
                  <a:r>
                    <a:rPr lang="en-AU" sz="900">
                      <a:solidFill>
                        <a:srgbClr val="FFFFFF"/>
                      </a:solidFill>
                      <a:latin typeface="Geneva"/>
                    </a:rPr>
                    <a:t>Sport and Recreation Australia: </a:t>
                  </a:r>
                  <a:r>
                    <a:rPr lang="en-AU" sz="900">
                      <a:solidFill>
                        <a:srgbClr val="235B99"/>
                      </a:solidFill>
                      <a:latin typeface="Verdana" pitchFamily="34" charset="0"/>
                      <a:hlinkClick r:id="rId22"/>
                    </a:rPr>
                    <a:t>http://www.sport.vic.gov.au</a:t>
                  </a:r>
                  <a:r>
                    <a:rPr lang="en-AU" sz="900">
                      <a:solidFill>
                        <a:srgbClr val="FFFFFF"/>
                      </a:solidFill>
                      <a:latin typeface="Geneva"/>
                    </a:rPr>
                    <a:t> </a:t>
                  </a:r>
                </a:p>
                <a:p>
                  <a:pPr eaLnBrk="0" hangingPunct="0"/>
                  <a:endParaRPr lang="en-AU" sz="2400">
                    <a:latin typeface="Times New Roman" pitchFamily="18" charset="0"/>
                  </a:endParaRPr>
                </a:p>
              </p:txBody>
            </p:sp>
          </p:grpSp>
          <p:sp>
            <p:nvSpPr>
              <p:cNvPr id="44043" name="Rectangle 9"/>
              <p:cNvSpPr>
                <a:spLocks noChangeArrowheads="1"/>
              </p:cNvSpPr>
              <p:nvPr/>
            </p:nvSpPr>
            <p:spPr bwMode="auto">
              <a:xfrm>
                <a:off x="0" y="0"/>
                <a:ext cx="5760" cy="2352"/>
              </a:xfrm>
              <a:prstGeom prst="rect">
                <a:avLst/>
              </a:prstGeom>
              <a:solidFill>
                <a:srgbClr val="B7BE19"/>
              </a:solidFill>
              <a:ln w="7">
                <a:solidFill>
                  <a:srgbClr val="A0A0A0"/>
                </a:solidFill>
                <a:miter lim="800000"/>
                <a:headEnd/>
                <a:tailEnd/>
              </a:ln>
            </p:spPr>
            <p:txBody>
              <a:bodyPr wrap="none"/>
              <a:lstStyle/>
              <a:p>
                <a:endParaRPr lang="en-US"/>
              </a:p>
            </p:txBody>
          </p:sp>
        </p:grpSp>
      </p:grpSp>
      <p:sp>
        <p:nvSpPr>
          <p:cNvPr id="44037" name="Rectangle 10"/>
          <p:cNvSpPr>
            <a:spLocks noChangeArrowheads="1"/>
          </p:cNvSpPr>
          <p:nvPr/>
        </p:nvSpPr>
        <p:spPr bwMode="auto">
          <a:xfrm>
            <a:off x="0" y="1752600"/>
            <a:ext cx="9144000" cy="731838"/>
          </a:xfrm>
          <a:prstGeom prst="rect">
            <a:avLst/>
          </a:prstGeom>
          <a:noFill/>
          <a:ln w="9525">
            <a:noFill/>
            <a:miter lim="800000"/>
            <a:headEnd/>
            <a:tailEnd/>
          </a:ln>
        </p:spPr>
        <p:txBody>
          <a:bodyPr>
            <a:spAutoFit/>
          </a:bodyPr>
          <a:lstStyle/>
          <a:p>
            <a:endParaRPr lang="en-AU" sz="2400">
              <a:latin typeface="Times New Roman" pitchFamily="18" charset="0"/>
            </a:endParaRPr>
          </a:p>
          <a:p>
            <a:pPr eaLnBrk="0" hangingPunct="0"/>
            <a:endParaRPr lang="en-AU">
              <a:latin typeface="Times New Roman" pitchFamily="18" charset="0"/>
            </a:endParaRPr>
          </a:p>
        </p:txBody>
      </p:sp>
      <p:sp>
        <p:nvSpPr>
          <p:cNvPr id="44038" name="Rectangle 12"/>
          <p:cNvSpPr>
            <a:spLocks noChangeArrowheads="1"/>
          </p:cNvSpPr>
          <p:nvPr/>
        </p:nvSpPr>
        <p:spPr bwMode="auto">
          <a:xfrm>
            <a:off x="0" y="1295400"/>
            <a:ext cx="9144000" cy="4857750"/>
          </a:xfrm>
          <a:prstGeom prst="rect">
            <a:avLst/>
          </a:prstGeom>
          <a:noFill/>
          <a:ln w="9525">
            <a:noFill/>
            <a:miter lim="800000"/>
            <a:headEnd/>
            <a:tailEnd/>
          </a:ln>
        </p:spPr>
        <p:txBody>
          <a:bodyPr>
            <a:spAutoFit/>
          </a:bodyPr>
          <a:lstStyle/>
          <a:p>
            <a:endParaRPr lang="en-AU" sz="2400">
              <a:latin typeface="Times New Roman" pitchFamily="18" charset="0"/>
            </a:endParaRPr>
          </a:p>
          <a:p>
            <a:pPr lvl="1" eaLnBrk="0" hangingPunct="0">
              <a:buFontTx/>
              <a:buChar char="•"/>
            </a:pPr>
            <a:r>
              <a:rPr lang="en-AU" sz="1600">
                <a:cs typeface="Arial" pitchFamily="34" charset="0"/>
              </a:rPr>
              <a:t>Nicholas Institute of Sports Medicine and Athletic Trauma – exercise physiology: </a:t>
            </a:r>
            <a:r>
              <a:rPr lang="en-AU" sz="1600">
                <a:cs typeface="Arial" pitchFamily="34" charset="0"/>
                <a:hlinkClick r:id="rId23"/>
              </a:rPr>
              <a:t>http://www.nismat.org/physcor/index.html</a:t>
            </a:r>
            <a:r>
              <a:rPr lang="en-AU" sz="1600">
                <a:cs typeface="Arial" pitchFamily="34" charset="0"/>
              </a:rPr>
              <a:t> </a:t>
            </a:r>
            <a:endParaRPr lang="en-AU" sz="1600"/>
          </a:p>
          <a:p>
            <a:pPr lvl="1" eaLnBrk="0" hangingPunct="0">
              <a:buFontTx/>
              <a:buChar char="•"/>
            </a:pPr>
            <a:r>
              <a:rPr lang="en-AU" sz="1600">
                <a:cs typeface="Arial" pitchFamily="34" charset="0"/>
              </a:rPr>
              <a:t>Information on skeletal muscles in the human body: </a:t>
            </a:r>
            <a:r>
              <a:rPr lang="en-AU" sz="1600">
                <a:cs typeface="Arial" pitchFamily="34" charset="0"/>
                <a:hlinkClick r:id="rId24"/>
              </a:rPr>
              <a:t>http://www.ptcentral.com/muscles</a:t>
            </a:r>
            <a:r>
              <a:rPr lang="en-AU" sz="1600">
                <a:cs typeface="Arial" pitchFamily="34" charset="0"/>
              </a:rPr>
              <a:t> </a:t>
            </a:r>
            <a:endParaRPr lang="en-AU" sz="1600"/>
          </a:p>
          <a:p>
            <a:pPr lvl="1" eaLnBrk="0" hangingPunct="0">
              <a:buFontTx/>
              <a:buChar char="•"/>
            </a:pPr>
            <a:r>
              <a:rPr lang="en-AU" sz="1600">
                <a:cs typeface="Arial" pitchFamily="34" charset="0"/>
              </a:rPr>
              <a:t>Sport science (site for sports research): </a:t>
            </a:r>
            <a:r>
              <a:rPr lang="en-AU" sz="1600">
                <a:cs typeface="Arial" pitchFamily="34" charset="0"/>
                <a:hlinkClick r:id="rId25"/>
              </a:rPr>
              <a:t>http://www.sportsci.org/</a:t>
            </a:r>
            <a:r>
              <a:rPr lang="en-AU" sz="1600">
                <a:cs typeface="Arial" pitchFamily="34" charset="0"/>
              </a:rPr>
              <a:t> </a:t>
            </a:r>
            <a:endParaRPr lang="en-AU" sz="1600"/>
          </a:p>
          <a:p>
            <a:pPr lvl="1" eaLnBrk="0" hangingPunct="0">
              <a:buFontTx/>
              <a:buChar char="•"/>
            </a:pPr>
            <a:r>
              <a:rPr lang="en-AU" sz="1600">
                <a:cs typeface="Arial" pitchFamily="34" charset="0"/>
              </a:rPr>
              <a:t>Anaerobic management (training and recovery): </a:t>
            </a:r>
            <a:r>
              <a:rPr lang="en-AU" sz="1600">
                <a:cs typeface="Arial" pitchFamily="34" charset="0"/>
                <a:hlinkClick r:id="rId26"/>
              </a:rPr>
              <a:t>http://www.anaerobic.net/resources2.html</a:t>
            </a:r>
            <a:r>
              <a:rPr lang="en-AU" sz="1600">
                <a:cs typeface="Arial" pitchFamily="34" charset="0"/>
              </a:rPr>
              <a:t> </a:t>
            </a:r>
            <a:endParaRPr lang="en-AU" sz="1600"/>
          </a:p>
          <a:p>
            <a:pPr lvl="1" eaLnBrk="0" hangingPunct="0">
              <a:buFontTx/>
              <a:buChar char="•"/>
            </a:pPr>
            <a:r>
              <a:rPr lang="en-AU" sz="1600">
                <a:cs typeface="Arial" pitchFamily="34" charset="0"/>
              </a:rPr>
              <a:t>Biophysical journal online: </a:t>
            </a:r>
            <a:r>
              <a:rPr lang="en-AU" sz="1600">
                <a:cs typeface="Arial" pitchFamily="34" charset="0"/>
                <a:hlinkClick r:id="rId27"/>
              </a:rPr>
              <a:t>http://www.biophysj.org</a:t>
            </a:r>
            <a:r>
              <a:rPr lang="en-AU" sz="1600">
                <a:cs typeface="Arial" pitchFamily="34" charset="0"/>
              </a:rPr>
              <a:t> </a:t>
            </a:r>
            <a:endParaRPr lang="en-AU" sz="1600"/>
          </a:p>
          <a:p>
            <a:pPr lvl="1" eaLnBrk="0" hangingPunct="0">
              <a:buFontTx/>
              <a:buChar char="•"/>
            </a:pPr>
            <a:r>
              <a:rPr lang="en-AU" sz="1600">
                <a:cs typeface="Arial" pitchFamily="34" charset="0"/>
              </a:rPr>
              <a:t>PubMed (includes links to full text articles and other related resources): </a:t>
            </a:r>
            <a:r>
              <a:rPr lang="en-AU" sz="1600">
                <a:cs typeface="Arial" pitchFamily="34" charset="0"/>
                <a:hlinkClick r:id="rId28"/>
              </a:rPr>
              <a:t>http://www.ncbi.nih.gov/entrez/query</a:t>
            </a:r>
            <a:r>
              <a:rPr lang="en-AU" sz="1600">
                <a:cs typeface="Arial" pitchFamily="34" charset="0"/>
              </a:rPr>
              <a:t> </a:t>
            </a:r>
            <a:endParaRPr lang="en-AU" sz="1600"/>
          </a:p>
          <a:p>
            <a:pPr lvl="1" eaLnBrk="0" hangingPunct="0">
              <a:buFontTx/>
              <a:buChar char="•"/>
            </a:pPr>
            <a:r>
              <a:rPr lang="en-AU" sz="1600">
                <a:cs typeface="Arial" pitchFamily="34" charset="0"/>
              </a:rPr>
              <a:t>Article – Unravelling the Process of Muscle Fatigue: </a:t>
            </a:r>
            <a:r>
              <a:rPr lang="en-AU" sz="1600">
                <a:cs typeface="Arial" pitchFamily="34" charset="0"/>
                <a:hlinkClick r:id="rId29"/>
              </a:rPr>
              <a:t>http://www.ucsf.edu/cooke/research/interests/fatigue.htm</a:t>
            </a:r>
            <a:r>
              <a:rPr lang="en-AU" sz="1600">
                <a:cs typeface="Arial" pitchFamily="34" charset="0"/>
              </a:rPr>
              <a:t> </a:t>
            </a:r>
            <a:endParaRPr lang="en-AU" sz="1600"/>
          </a:p>
          <a:p>
            <a:pPr lvl="1" eaLnBrk="0" hangingPunct="0">
              <a:buFontTx/>
              <a:buChar char="•"/>
            </a:pPr>
            <a:r>
              <a:rPr lang="en-AU" sz="1600">
                <a:cs typeface="Arial" pitchFamily="34" charset="0"/>
              </a:rPr>
              <a:t>Physiology online magazine (American Physiological Society): </a:t>
            </a:r>
            <a:r>
              <a:rPr lang="en-AU" sz="1600">
                <a:cs typeface="Arial" pitchFamily="34" charset="0"/>
                <a:hlinkClick r:id="rId30"/>
              </a:rPr>
              <a:t>http://physiologyonline.physiology.org</a:t>
            </a:r>
            <a:r>
              <a:rPr lang="en-AU" sz="1600">
                <a:cs typeface="Arial" pitchFamily="34" charset="0"/>
              </a:rPr>
              <a:t> </a:t>
            </a:r>
            <a:endParaRPr lang="en-AU" sz="1600"/>
          </a:p>
          <a:p>
            <a:pPr lvl="1" eaLnBrk="0" hangingPunct="0">
              <a:buFontTx/>
              <a:buChar char="•"/>
            </a:pPr>
            <a:r>
              <a:rPr lang="en-AU" sz="1600">
                <a:cs typeface="Arial" pitchFamily="34" charset="0"/>
              </a:rPr>
              <a:t>Science-a-go-go (science news, research and discussion): </a:t>
            </a:r>
            <a:r>
              <a:rPr lang="en-AU" sz="1600">
                <a:cs typeface="Arial" pitchFamily="34" charset="0"/>
                <a:hlinkClick r:id="rId31"/>
              </a:rPr>
              <a:t>http://www.scienceagogo.com/news</a:t>
            </a:r>
            <a:r>
              <a:rPr lang="en-AU" sz="1600">
                <a:cs typeface="Arial" pitchFamily="34" charset="0"/>
              </a:rPr>
              <a:t> </a:t>
            </a:r>
            <a:endParaRPr lang="en-AU" sz="1600"/>
          </a:p>
          <a:p>
            <a:pPr lvl="1" eaLnBrk="0" hangingPunct="0">
              <a:buFontTx/>
              <a:buChar char="•"/>
            </a:pPr>
            <a:r>
              <a:rPr lang="en-AU" sz="1600">
                <a:cs typeface="Arial" pitchFamily="34" charset="0"/>
              </a:rPr>
              <a:t>University of Western Australia, physiology department: </a:t>
            </a:r>
            <a:r>
              <a:rPr lang="en-AU" sz="1600">
                <a:cs typeface="Arial" pitchFamily="34" charset="0"/>
                <a:hlinkClick r:id="rId32"/>
              </a:rPr>
              <a:t>http://www.physiol.biomedchem.uwa.edu.au</a:t>
            </a:r>
            <a:r>
              <a:rPr lang="en-AU" sz="1600">
                <a:cs typeface="Arial" pitchFamily="34" charset="0"/>
              </a:rPr>
              <a:t> </a:t>
            </a:r>
            <a:endParaRPr lang="en-AU" sz="1600"/>
          </a:p>
          <a:p>
            <a:pPr eaLnBrk="0" hangingPunct="0">
              <a:buFontTx/>
              <a:buChar char="•"/>
            </a:pPr>
            <a:r>
              <a:rPr lang="en-AU" sz="1600"/>
              <a:t>       Innovations Report – Forum for science, industry and business: </a:t>
            </a:r>
            <a:r>
              <a:rPr lang="en-AU" sz="1600">
                <a:hlinkClick r:id="rId33"/>
              </a:rPr>
              <a:t>http://www.innovations- report.com</a:t>
            </a:r>
            <a:r>
              <a:rPr lang="en-AU" sz="1600"/>
              <a:t> </a:t>
            </a:r>
          </a:p>
        </p:txBody>
      </p:sp>
      <p:sp>
        <p:nvSpPr>
          <p:cNvPr id="44039" name="AutoShape 13">
            <a:hlinkClick r:id="" action="ppaction://noaction" highlightClick="1"/>
          </p:cNvPr>
          <p:cNvSpPr>
            <a:spLocks noChangeArrowheads="1"/>
          </p:cNvSpPr>
          <p:nvPr/>
        </p:nvSpPr>
        <p:spPr bwMode="auto">
          <a:xfrm>
            <a:off x="8077200" y="6096000"/>
            <a:ext cx="762000" cy="533400"/>
          </a:xfrm>
          <a:prstGeom prst="actionButtonHome">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en-US"/>
          </a:p>
        </p:txBody>
      </p:sp>
      <p:sp>
        <p:nvSpPr>
          <p:cNvPr id="4099" name="Rectangle 3"/>
          <p:cNvSpPr>
            <a:spLocks noGrp="1" noChangeArrowheads="1"/>
          </p:cNvSpPr>
          <p:nvPr>
            <p:ph idx="1"/>
          </p:nvPr>
        </p:nvSpPr>
        <p:spPr/>
        <p:txBody>
          <a:bodyPr/>
          <a:lstStyle/>
          <a:p>
            <a:endParaRPr lang="en-US"/>
          </a:p>
        </p:txBody>
      </p:sp>
      <p:sp>
        <p:nvSpPr>
          <p:cNvPr id="4" name="Date Placeholder 3"/>
          <p:cNvSpPr>
            <a:spLocks noGrp="1"/>
          </p:cNvSpPr>
          <p:nvPr>
            <p:ph type="dt" sz="half" idx="10"/>
          </p:nvPr>
        </p:nvSpPr>
        <p:spPr/>
        <p:txBody>
          <a:bodyPr/>
          <a:lstStyle/>
          <a:p>
            <a:fld id="{A8AD7B49-3B89-4F3A-B1CF-C3D20944A29B}" type="datetime1">
              <a:rPr lang="en-AU"/>
              <a:pPr/>
              <a:t>16/09/2009</a:t>
            </a:fld>
            <a:endParaRPr lang="en-AU"/>
          </a:p>
        </p:txBody>
      </p:sp>
      <p:sp>
        <p:nvSpPr>
          <p:cNvPr id="5" name="Slide Number Placeholder 5"/>
          <p:cNvSpPr>
            <a:spLocks noGrp="1"/>
          </p:cNvSpPr>
          <p:nvPr>
            <p:ph type="sldNum" sz="quarter" idx="12"/>
          </p:nvPr>
        </p:nvSpPr>
        <p:spPr/>
        <p:txBody>
          <a:bodyPr/>
          <a:lstStyle/>
          <a:p>
            <a:fld id="{0C4B4DF7-D7E0-4A8F-99BF-DF99142F7B5A}" type="slidenum">
              <a:rPr lang="en-AU"/>
              <a:pPr/>
              <a:t>8</a:t>
            </a:fld>
            <a:endParaRPr lang="en-AU"/>
          </a:p>
        </p:txBody>
      </p:sp>
    </p:spTree>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colormaster">
  <a:themeElements>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_002">
  <a:themeElements>
    <a:clrScheme name="b_002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b_00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002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b_002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b_002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b_002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b_002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b_002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b_002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b_002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b_002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b_002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b_002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b_002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b_002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b_002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b_002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b_002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lormaster">
  <a:themeElements>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olormaster">
  <a:themeElements>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colormaster">
  <a:themeElements>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colormaster">
  <a:themeElements>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colormaster">
  <a:themeElements>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colormaster">
  <a:themeElements>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colormaster">
  <a:themeElements>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Blank</Template>
  <TotalTime>3</TotalTime>
  <Words>911</Words>
  <Application>Microsoft Office PowerPoint</Application>
  <PresentationFormat>On-screen Show (4:3)</PresentationFormat>
  <Paragraphs>104</Paragraphs>
  <Slides>8</Slides>
  <Notes>0</Notes>
  <HiddenSlides>0</HiddenSlides>
  <MMClips>0</MMClips>
  <ScaleCrop>false</ScaleCrop>
  <HeadingPairs>
    <vt:vector size="6" baseType="variant">
      <vt:variant>
        <vt:lpstr>Fonts Used</vt:lpstr>
      </vt:variant>
      <vt:variant>
        <vt:i4>1</vt:i4>
      </vt:variant>
      <vt:variant>
        <vt:lpstr>Theme</vt:lpstr>
      </vt:variant>
      <vt:variant>
        <vt:i4>10</vt:i4>
      </vt:variant>
      <vt:variant>
        <vt:lpstr>Slide Titles</vt:lpstr>
      </vt:variant>
      <vt:variant>
        <vt:i4>8</vt:i4>
      </vt:variant>
    </vt:vector>
  </HeadingPairs>
  <TitlesOfParts>
    <vt:vector size="19" baseType="lpstr">
      <vt:lpstr>Arial</vt:lpstr>
      <vt:lpstr>Blank</vt:lpstr>
      <vt:lpstr>b_002</vt:lpstr>
      <vt:lpstr>1_colormaster</vt:lpstr>
      <vt:lpstr>2_colormaster</vt:lpstr>
      <vt:lpstr>3_colormaster</vt:lpstr>
      <vt:lpstr>4_colormaster</vt:lpstr>
      <vt:lpstr>5_colormaster</vt:lpstr>
      <vt:lpstr>6_colormaster</vt:lpstr>
      <vt:lpstr>7_colormaster</vt:lpstr>
      <vt:lpstr>8_colormaster</vt:lpstr>
      <vt:lpstr>Dehydration</vt:lpstr>
      <vt:lpstr>Dehydration</vt:lpstr>
      <vt:lpstr>Dehydration</vt:lpstr>
      <vt:lpstr>Dehydration</vt:lpstr>
      <vt:lpstr>Dehydration continued</vt:lpstr>
      <vt:lpstr>Guidelines for Reducing Dehydration</vt:lpstr>
      <vt:lpstr>Slide 7</vt:lpstr>
      <vt:lpstr>Slide 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Dehydration</dc:title>
  <dc:creator>Lyn Clarkson</dc:creator>
  <cp:lastModifiedBy>Lyn Clarkson</cp:lastModifiedBy>
  <cp:revision>1</cp:revision>
  <dcterms:created xsi:type="dcterms:W3CDTF">2009-09-16T05:34:43Z</dcterms:created>
  <dcterms:modified xsi:type="dcterms:W3CDTF">2009-09-16T05:38:30Z</dcterms:modified>
</cp:coreProperties>
</file>